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handoutMasterIdLst>
    <p:handoutMasterId r:id="rId42"/>
  </p:handoutMasterIdLst>
  <p:sldIdLst>
    <p:sldId id="256" r:id="rId3"/>
    <p:sldId id="384" r:id="rId5"/>
    <p:sldId id="340" r:id="rId6"/>
    <p:sldId id="341" r:id="rId7"/>
    <p:sldId id="386" r:id="rId8"/>
    <p:sldId id="342" r:id="rId9"/>
    <p:sldId id="343" r:id="rId10"/>
    <p:sldId id="344" r:id="rId11"/>
    <p:sldId id="385" r:id="rId12"/>
    <p:sldId id="390" r:id="rId13"/>
    <p:sldId id="387" r:id="rId14"/>
    <p:sldId id="392" r:id="rId15"/>
    <p:sldId id="388" r:id="rId16"/>
    <p:sldId id="405" r:id="rId17"/>
    <p:sldId id="407" r:id="rId18"/>
    <p:sldId id="420" r:id="rId19"/>
    <p:sldId id="351" r:id="rId20"/>
    <p:sldId id="389" r:id="rId21"/>
    <p:sldId id="355" r:id="rId22"/>
    <p:sldId id="356" r:id="rId23"/>
    <p:sldId id="357" r:id="rId24"/>
    <p:sldId id="393" r:id="rId25"/>
    <p:sldId id="358" r:id="rId26"/>
    <p:sldId id="394" r:id="rId27"/>
    <p:sldId id="395" r:id="rId28"/>
    <p:sldId id="362" r:id="rId29"/>
    <p:sldId id="363" r:id="rId30"/>
    <p:sldId id="364" r:id="rId31"/>
    <p:sldId id="365" r:id="rId32"/>
    <p:sldId id="366" r:id="rId33"/>
    <p:sldId id="367" r:id="rId34"/>
    <p:sldId id="368" r:id="rId35"/>
    <p:sldId id="370" r:id="rId36"/>
    <p:sldId id="413" r:id="rId37"/>
    <p:sldId id="414" r:id="rId38"/>
    <p:sldId id="415" r:id="rId39"/>
    <p:sldId id="417" r:id="rId40"/>
    <p:sldId id="418" r:id="rId4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Stephenson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1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6" Type="http://schemas.openxmlformats.org/officeDocument/2006/relationships/commentAuthors" Target="commentAuthors.xml"/><Relationship Id="rId45" Type="http://schemas.openxmlformats.org/officeDocument/2006/relationships/tableStyles" Target="tableStyles.xml"/><Relationship Id="rId44" Type="http://schemas.openxmlformats.org/officeDocument/2006/relationships/viewProps" Target="viewProps.xml"/><Relationship Id="rId43" Type="http://schemas.openxmlformats.org/officeDocument/2006/relationships/presProps" Target="presProps.xml"/><Relationship Id="rId42" Type="http://schemas.openxmlformats.org/officeDocument/2006/relationships/handoutMaster" Target="handoutMasters/handoutMaster1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image" Target="../media/image1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1"/>
              </a:buBlip>
            </a:pPr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Tahoma" panose="020B0604030504040204" pitchFamily="34" charset="0"/>
              </a:rPr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3174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3379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3584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3789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3994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4198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4403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>
                <a:latin typeface="Tahoma" panose="020B0604030504040204" pitchFamily="34" charset="0"/>
              </a:rPr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4608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4813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5018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126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5222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5427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5632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5837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04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246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451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65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86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27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475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68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294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499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704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90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318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523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2150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2355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2560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2970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Tahoma" panose="020B0604030504040204" pitchFamily="34" charset="0"/>
              </a:rPr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248400"/>
            <a:ext cx="4419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Pearson Education, Inc. Publishing as Prentice Hall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  <p:grpSp>
        <p:nvGrpSpPr>
          <p:cNvPr id="1028" name="Group 4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029" name="Rectangle 1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30" name="Rectangle 15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286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F4DDF6-1718-4E51-A7C1-8EAE53AFB53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90600" y="4495800"/>
            <a:ext cx="7086600" cy="175260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SzPct val="75000"/>
            </a:pPr>
            <a:r>
              <a:rPr lang="en-US" altLang="en-US" sz="3600" b="1" dirty="0">
                <a:latin typeface="+mn-lt"/>
                <a:ea typeface="+mn-ea"/>
                <a:cs typeface="+mn-cs"/>
              </a:rPr>
              <a:t>Chapter  7</a:t>
            </a:r>
            <a:endParaRPr lang="en-US" altLang="en-US" sz="3600" b="1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SzPct val="75000"/>
            </a:pPr>
            <a:r>
              <a:rPr lang="en-US" altLang="en-US" sz="3600" b="1" dirty="0">
                <a:latin typeface="+mn-lt"/>
                <a:ea typeface="+mn-ea"/>
                <a:cs typeface="+mn-cs"/>
              </a:rPr>
              <a:t>Structuring System Process Requirements</a:t>
            </a:r>
            <a:endParaRPr lang="en-US" altLang="en-US" sz="3600" b="1" dirty="0">
              <a:latin typeface="+mn-lt"/>
              <a:ea typeface="+mn-ea"/>
              <a:cs typeface="+mn-cs"/>
            </a:endParaRPr>
          </a:p>
        </p:txBody>
      </p:sp>
      <p:sp>
        <p:nvSpPr>
          <p:cNvPr id="4099" name="Rectangle 8"/>
          <p:cNvSpPr/>
          <p:nvPr/>
        </p:nvSpPr>
        <p:spPr>
          <a:xfrm>
            <a:off x="914400" y="457200"/>
            <a:ext cx="7467600" cy="3810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 dirty="0">
              <a:solidFill>
                <a:schemeClr val="tx2"/>
              </a:solidFill>
            </a:endParaRPr>
          </a:p>
          <a:p>
            <a:pPr marL="0" lvl="0" indent="0" algn="ctr"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 dirty="0">
              <a:solidFill>
                <a:schemeClr val="tx2"/>
              </a:solidFill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solidFill>
                  <a:schemeClr val="tx2"/>
                </a:solidFill>
              </a:rPr>
              <a:t>Modern Systems Analysis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r>
              <a:rPr lang="en-US" altLang="en-US" sz="4000" b="1" dirty="0">
                <a:solidFill>
                  <a:schemeClr val="tx2"/>
                </a:solidFill>
              </a:rPr>
              <a:t>and Design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r>
              <a:rPr lang="en-US" altLang="en-US" sz="2400" b="1" dirty="0">
                <a:solidFill>
                  <a:schemeClr val="tx2"/>
                </a:solidFill>
              </a:rPr>
              <a:t>Sixth Edition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4000" b="1" dirty="0">
                <a:solidFill>
                  <a:schemeClr val="tx2"/>
                </a:solidFill>
              </a:rPr>
            </a:br>
            <a:r>
              <a:rPr lang="en-US" altLang="en-US" sz="40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>
                <a:solidFill>
                  <a:schemeClr val="tx2"/>
                </a:solidFill>
              </a:rPr>
              <a:t>Jeffrey A. Hoffer </a:t>
            </a:r>
            <a:br>
              <a:rPr lang="en-US" altLang="en-US" sz="2800" b="1" dirty="0">
                <a:solidFill>
                  <a:schemeClr val="tx2"/>
                </a:solidFill>
              </a:rPr>
            </a:br>
            <a:r>
              <a:rPr lang="en-US" altLang="en-US" sz="2800" b="1" dirty="0">
                <a:solidFill>
                  <a:schemeClr val="tx2"/>
                </a:solidFill>
              </a:rPr>
              <a:t>Joey F. George</a:t>
            </a:r>
            <a:br>
              <a:rPr lang="en-US" altLang="en-US" sz="2800" b="1" dirty="0">
                <a:solidFill>
                  <a:schemeClr val="tx2"/>
                </a:solidFill>
              </a:rPr>
            </a:br>
            <a:r>
              <a:rPr lang="en-US" altLang="en-US" sz="2800" b="1" dirty="0">
                <a:solidFill>
                  <a:schemeClr val="tx2"/>
                </a:solidFill>
              </a:rPr>
              <a:t>Joseph S. Valacich</a:t>
            </a:r>
            <a:endParaRPr lang="en-US" alt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44203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Context Diagram</a:t>
            </a:r>
            <a:endParaRPr lang="en-US" altLang="en-US" dirty="0"/>
          </a:p>
        </p:txBody>
      </p:sp>
      <p:sp>
        <p:nvSpPr>
          <p:cNvPr id="30724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30725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pic>
        <p:nvPicPr>
          <p:cNvPr id="30726" name="Picture 7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0600" y="1751013"/>
            <a:ext cx="7467600" cy="36591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7" name="Rectangle 8"/>
          <p:cNvSpPr/>
          <p:nvPr/>
        </p:nvSpPr>
        <p:spPr>
          <a:xfrm>
            <a:off x="1295400" y="5410200"/>
            <a:ext cx="7162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7-4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Context diagram of Hoosier Burger’s food-ordering system</a:t>
            </a:r>
            <a:endParaRPr lang="en-US" altLang="en-US" sz="1800" dirty="0"/>
          </a:p>
        </p:txBody>
      </p:sp>
    </p:spTree>
  </p:cSld>
  <p:clrMapOvr>
    <a:masterClrMapping/>
  </p:clrMapOvr>
  <p:transition advTm="3327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32771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Developing DFDs (Cont.)</a:t>
            </a:r>
            <a:endParaRPr lang="en-US" altLang="en-US" dirty="0"/>
          </a:p>
        </p:txBody>
      </p:sp>
      <p:sp>
        <p:nvSpPr>
          <p:cNvPr id="32772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910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Level-0 diagram </a:t>
            </a:r>
            <a:r>
              <a:rPr lang="en-US" altLang="en-US" dirty="0">
                <a:solidFill>
                  <a:srgbClr val="FF0000"/>
                </a:solidFill>
              </a:rPr>
              <a:t>is a data flow diagram that </a:t>
            </a:r>
            <a:r>
              <a:rPr lang="en-US" altLang="en-US" dirty="0"/>
              <a:t>represents a system’s major </a:t>
            </a:r>
            <a:r>
              <a:rPr lang="en-US" altLang="en-US" b="1" dirty="0">
                <a:solidFill>
                  <a:srgbClr val="92D050"/>
                </a:solidFill>
              </a:rPr>
              <a:t>processes</a:t>
            </a:r>
            <a:r>
              <a:rPr lang="en-US" altLang="en-US" dirty="0"/>
              <a:t>, </a:t>
            </a:r>
            <a:r>
              <a:rPr lang="en-US" altLang="en-US" b="1" dirty="0">
                <a:solidFill>
                  <a:srgbClr val="92D050"/>
                </a:solidFill>
              </a:rPr>
              <a:t>data flows</a:t>
            </a:r>
            <a:r>
              <a:rPr lang="en-US" altLang="en-US" dirty="0"/>
              <a:t>, and </a:t>
            </a:r>
            <a:r>
              <a:rPr lang="en-US" altLang="en-US" b="1" dirty="0">
                <a:solidFill>
                  <a:srgbClr val="92D050"/>
                </a:solidFill>
              </a:rPr>
              <a:t>data stores</a:t>
            </a:r>
            <a:r>
              <a:rPr lang="en-US" altLang="en-US" dirty="0"/>
              <a:t> at a high level of detail.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Processes are labeled 1.0, 2.0, etc. These will be decomposed into more primitive (lower-level) DFDs.</a:t>
            </a:r>
            <a:endParaRPr lang="en-US" altLang="en-US" dirty="0"/>
          </a:p>
        </p:txBody>
      </p:sp>
      <p:sp>
        <p:nvSpPr>
          <p:cNvPr id="32773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32774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</p:spTree>
  </p:cSld>
  <p:clrMapOvr>
    <a:masterClrMapping/>
  </p:clrMapOvr>
  <p:transition advTm="416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34819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3716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Level-0 Diagram</a:t>
            </a:r>
            <a:endParaRPr lang="en-US" altLang="en-US" dirty="0"/>
          </a:p>
        </p:txBody>
      </p:sp>
      <p:sp>
        <p:nvSpPr>
          <p:cNvPr id="34820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34821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pic>
        <p:nvPicPr>
          <p:cNvPr id="34822" name="Picture 7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6675" y="1131888"/>
            <a:ext cx="6286500" cy="5176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3" name="Rectangle 8"/>
          <p:cNvSpPr/>
          <p:nvPr/>
        </p:nvSpPr>
        <p:spPr>
          <a:xfrm>
            <a:off x="38100" y="3124200"/>
            <a:ext cx="1882140" cy="11842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7-5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Level-0 DFD of Hoosier Burger’s food-ordering system</a:t>
            </a:r>
            <a:endParaRPr lang="en-US" altLang="en-US" sz="1800" dirty="0"/>
          </a:p>
        </p:txBody>
      </p:sp>
      <p:cxnSp>
        <p:nvCxnSpPr>
          <p:cNvPr id="34824" name="Straight Arrow Connector 3"/>
          <p:cNvCxnSpPr/>
          <p:nvPr/>
        </p:nvCxnSpPr>
        <p:spPr>
          <a:xfrm flipV="1">
            <a:off x="4800600" y="6171883"/>
            <a:ext cx="1295400" cy="36830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cxnSp>
      <p:sp>
        <p:nvSpPr>
          <p:cNvPr id="34825" name="TextBox 4"/>
          <p:cNvSpPr txBox="1"/>
          <p:nvPr/>
        </p:nvSpPr>
        <p:spPr>
          <a:xfrm>
            <a:off x="5143500" y="6075363"/>
            <a:ext cx="7620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Error msg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6401435" y="2967990"/>
            <a:ext cx="3048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>
                <a:solidFill>
                  <a:srgbClr val="FF0000"/>
                </a:solidFill>
              </a:rPr>
              <a:t>copy of same data goes from same source to multiple destinations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29641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36867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36868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3686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Data Flow Diagramming Rules</a:t>
            </a:r>
            <a:endParaRPr lang="en-US" altLang="en-US" sz="4000" dirty="0"/>
          </a:p>
        </p:txBody>
      </p:sp>
      <p:sp>
        <p:nvSpPr>
          <p:cNvPr id="36870" name="Rectangle 3"/>
          <p:cNvSpPr>
            <a:spLocks noGrp="1"/>
          </p:cNvSpPr>
          <p:nvPr>
            <p:ph idx="1"/>
          </p:nvPr>
        </p:nvSpPr>
        <p:spPr>
          <a:xfrm>
            <a:off x="0" y="1611630"/>
            <a:ext cx="9144000" cy="424561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There are two DFD guidelines that apply:</a:t>
            </a:r>
            <a:endParaRPr lang="en-US" altLang="en-US" b="1" dirty="0"/>
          </a:p>
          <a:p>
            <a:pPr lvl="1" eaLnBrk="1" hangingPunct="1"/>
            <a:endParaRPr lang="en-US" altLang="en-US" i="1" dirty="0"/>
          </a:p>
          <a:p>
            <a:pPr lvl="1" eaLnBrk="1" hangingPunct="1"/>
            <a:r>
              <a:rPr lang="en-US" altLang="en-US" i="1" dirty="0"/>
              <a:t>The inputs to a process </a:t>
            </a:r>
            <a:r>
              <a:rPr lang="en-US" altLang="en-US" i="1" dirty="0">
                <a:solidFill>
                  <a:srgbClr val="FF0000"/>
                </a:solidFill>
              </a:rPr>
              <a:t>are different from</a:t>
            </a:r>
            <a:r>
              <a:rPr lang="en-US" altLang="en-US" i="1" dirty="0"/>
              <a:t> the outputs of that process.</a:t>
            </a:r>
            <a:endParaRPr lang="en-US" altLang="en-US" i="1" dirty="0"/>
          </a:p>
          <a:p>
            <a:pPr lvl="2" eaLnBrk="1" hangingPunct="1"/>
            <a:r>
              <a:rPr lang="en-US" altLang="en-US" i="1" u="sng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Processes purpose is to</a:t>
            </a:r>
            <a:r>
              <a:rPr lang="en-US" altLang="en-US" dirty="0"/>
              <a:t> transform inputs into outputs.</a:t>
            </a:r>
            <a:endParaRPr lang="en-US" altLang="en-US" dirty="0"/>
          </a:p>
          <a:p>
            <a:pPr marL="914400" lvl="2" indent="0" eaLnBrk="1" hangingPunct="1">
              <a:buNone/>
            </a:pPr>
            <a:endParaRPr lang="en-US" altLang="en-US" dirty="0"/>
          </a:p>
          <a:p>
            <a:pPr lvl="1" eaLnBrk="1" hangingPunct="1"/>
            <a:r>
              <a:rPr lang="en-US" altLang="en-US" i="1" dirty="0"/>
              <a:t>Objects on a DFD </a:t>
            </a:r>
            <a:r>
              <a:rPr lang="en-US" altLang="en-US" i="1" dirty="0">
                <a:solidFill>
                  <a:srgbClr val="FF0000"/>
                </a:solidFill>
              </a:rPr>
              <a:t>have </a:t>
            </a:r>
            <a:r>
              <a:rPr lang="en-US" altLang="en-US" i="1" dirty="0"/>
              <a:t>unique names.</a:t>
            </a:r>
            <a:endParaRPr lang="en-US" altLang="en-US" dirty="0"/>
          </a:p>
          <a:p>
            <a:pPr lvl="2" eaLnBrk="1" hangingPunct="1"/>
            <a:r>
              <a:rPr lang="en-US" altLang="en-US" dirty="0"/>
              <a:t>Every process has a unique name.</a:t>
            </a:r>
            <a:endParaRPr lang="en-US" altLang="en-US" dirty="0"/>
          </a:p>
        </p:txBody>
      </p:sp>
    </p:spTree>
  </p:cSld>
  <p:clrMapOvr>
    <a:masterClrMapping/>
  </p:clrMapOvr>
  <p:transition advTm="245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38915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9144000" cy="1371600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n-US" sz="4000" dirty="0"/>
              <a:t>Data Flow Diagramming Rules (Cont.)</a:t>
            </a:r>
            <a:endParaRPr lang="en-US" altLang="en-US" sz="4000" dirty="0"/>
          </a:p>
        </p:txBody>
      </p:sp>
      <p:sp>
        <p:nvSpPr>
          <p:cNvPr id="38916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38917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38918" name="Rectangle 8"/>
          <p:cNvSpPr/>
          <p:nvPr/>
        </p:nvSpPr>
        <p:spPr>
          <a:xfrm>
            <a:off x="1066800" y="1295400"/>
            <a:ext cx="7010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TABLE 7-2 Rules Governing Data Flow Diagramming</a:t>
            </a:r>
            <a:endParaRPr lang="en-US" altLang="en-US" sz="1800" dirty="0"/>
          </a:p>
        </p:txBody>
      </p:sp>
      <p:pic>
        <p:nvPicPr>
          <p:cNvPr id="38919" name="Picture 9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845" y="1667510"/>
            <a:ext cx="8403590" cy="4743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323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9144000" cy="1371600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n-US" sz="4000" dirty="0"/>
              <a:t>Data Flow Diagramming Rules (Cont.)</a:t>
            </a:r>
            <a:endParaRPr lang="en-US" altLang="en-US" sz="4000" dirty="0"/>
          </a:p>
        </p:txBody>
      </p:sp>
      <p:sp>
        <p:nvSpPr>
          <p:cNvPr id="40964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40965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40966" name="Rectangle 6"/>
          <p:cNvSpPr/>
          <p:nvPr/>
        </p:nvSpPr>
        <p:spPr>
          <a:xfrm>
            <a:off x="1066800" y="1306513"/>
            <a:ext cx="70104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TABLE 7-2 Rules Governing Data Flow Diagramming (cont.)</a:t>
            </a:r>
            <a:endParaRPr lang="en-US" altLang="en-US" sz="1800" dirty="0"/>
          </a:p>
        </p:txBody>
      </p:sp>
      <p:pic>
        <p:nvPicPr>
          <p:cNvPr id="40967" name="Picture 8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676400"/>
            <a:ext cx="8899525" cy="4197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ight Arrow 2"/>
          <p:cNvSpPr/>
          <p:nvPr/>
        </p:nvSpPr>
        <p:spPr>
          <a:xfrm>
            <a:off x="6400800" y="5778500"/>
            <a:ext cx="14478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324600" y="5567045"/>
            <a:ext cx="19138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daily good sold</a:t>
            </a:r>
            <a:endParaRPr lang="en-US" sz="1400"/>
          </a:p>
        </p:txBody>
      </p:sp>
      <p:sp>
        <p:nvSpPr>
          <p:cNvPr id="5" name="Text Box 4"/>
          <p:cNvSpPr txBox="1"/>
          <p:nvPr/>
        </p:nvSpPr>
        <p:spPr>
          <a:xfrm>
            <a:off x="6248400" y="6096000"/>
            <a:ext cx="2218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daily good sth else</a:t>
            </a:r>
            <a:endParaRPr lang="en-US" sz="1400"/>
          </a:p>
        </p:txBody>
      </p:sp>
      <p:sp>
        <p:nvSpPr>
          <p:cNvPr id="2" name="Text Box 1"/>
          <p:cNvSpPr txBox="1"/>
          <p:nvPr/>
        </p:nvSpPr>
        <p:spPr>
          <a:xfrm>
            <a:off x="3505200" y="5778500"/>
            <a:ext cx="2743200" cy="6045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>
                <a:solidFill>
                  <a:srgbClr val="FF0000"/>
                </a:solidFill>
              </a:rPr>
              <a:t>should move together as one package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339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572000" cy="4210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" name="Picture 102"/>
          <p:cNvPicPr/>
          <p:nvPr/>
        </p:nvPicPr>
        <p:blipFill>
          <a:blip r:embed="rId2"/>
          <a:stretch>
            <a:fillRect/>
          </a:stretch>
        </p:blipFill>
        <p:spPr>
          <a:xfrm>
            <a:off x="4788535" y="2851785"/>
            <a:ext cx="4355465" cy="40062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299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45059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45060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45061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Decomposition of DFDs</a:t>
            </a:r>
            <a:endParaRPr lang="en-US" altLang="en-US" dirty="0"/>
          </a:p>
        </p:txBody>
      </p:sp>
      <p:sp>
        <p:nvSpPr>
          <p:cNvPr id="45062" name="Rectangle 3"/>
          <p:cNvSpPr>
            <a:spLocks noGrp="1"/>
          </p:cNvSpPr>
          <p:nvPr>
            <p:ph idx="1"/>
          </p:nvPr>
        </p:nvSpPr>
        <p:spPr>
          <a:xfrm>
            <a:off x="457200" y="1686560"/>
            <a:ext cx="8229600" cy="418084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Functional decomposition </a:t>
            </a:r>
            <a:r>
              <a:rPr lang="en-US" altLang="en-US" dirty="0"/>
              <a:t>is an </a:t>
            </a:r>
            <a:r>
              <a:rPr lang="en-US" altLang="en-US" dirty="0">
                <a:solidFill>
                  <a:srgbClr val="FF0000"/>
                </a:solidFill>
              </a:rPr>
              <a:t>iterative </a:t>
            </a:r>
            <a:r>
              <a:rPr lang="en-US" altLang="en-US" dirty="0"/>
              <a:t>process of breaking a system description down into finer and finer detail.</a:t>
            </a:r>
            <a:endParaRPr lang="en-US" altLang="en-US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Creates </a:t>
            </a:r>
            <a:r>
              <a:rPr lang="en-US" altLang="en-US" dirty="0"/>
              <a:t>a set of charts </a:t>
            </a:r>
            <a:r>
              <a:rPr lang="en-US" altLang="en-US" dirty="0">
                <a:solidFill>
                  <a:srgbClr val="FF0000"/>
                </a:solidFill>
              </a:rPr>
              <a:t>in which </a:t>
            </a:r>
            <a:r>
              <a:rPr lang="en-US" altLang="en-US" dirty="0"/>
              <a:t>one process on a given chart is explained in greater detail on another chart.</a:t>
            </a:r>
            <a:endParaRPr lang="en-US" altLang="en-US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Continues until</a:t>
            </a:r>
            <a:r>
              <a:rPr lang="en-US" altLang="en-US" dirty="0"/>
              <a:t> no subprocess can </a:t>
            </a:r>
            <a:r>
              <a:rPr lang="en-US" altLang="en-US" dirty="0">
                <a:solidFill>
                  <a:srgbClr val="92D050"/>
                </a:solidFill>
              </a:rPr>
              <a:t>logically </a:t>
            </a:r>
            <a:r>
              <a:rPr lang="en-US" altLang="en-US" dirty="0"/>
              <a:t>be broken down any further.</a:t>
            </a:r>
            <a:endParaRPr lang="en-US" altLang="en-US" dirty="0"/>
          </a:p>
        </p:txBody>
      </p:sp>
    </p:spTree>
  </p:cSld>
  <p:clrMapOvr>
    <a:masterClrMapping/>
  </p:clrMapOvr>
  <p:transition advTm="653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47107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47108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4710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Decomposition of DFDs (Cont.)</a:t>
            </a:r>
            <a:endParaRPr lang="en-US" altLang="en-US" dirty="0"/>
          </a:p>
        </p:txBody>
      </p:sp>
      <p:sp>
        <p:nvSpPr>
          <p:cNvPr id="47110" name="Rectangle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2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Primitive DFD</a:t>
            </a:r>
            <a:r>
              <a:rPr lang="en-US" altLang="en-US" i="1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is</a:t>
            </a:r>
            <a:r>
              <a:rPr lang="en-US" altLang="en-US" dirty="0"/>
              <a:t> the lowest level of a DFD.</a:t>
            </a:r>
            <a:endParaRPr lang="en-US" altLang="en-US" dirty="0"/>
          </a:p>
          <a:p>
            <a:pPr eaLnBrk="1" hangingPunct="1"/>
            <a:r>
              <a:rPr lang="en-US" altLang="en-US" b="1" dirty="0"/>
              <a:t>Level-1 diagram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results </a:t>
            </a:r>
            <a:r>
              <a:rPr lang="en-US" altLang="en-US" dirty="0"/>
              <a:t>from decomposition of Level-0 diagram.</a:t>
            </a:r>
            <a:endParaRPr lang="en-US" altLang="en-US" dirty="0"/>
          </a:p>
          <a:p>
            <a:pPr eaLnBrk="1" hangingPunct="1"/>
            <a:r>
              <a:rPr lang="en-US" altLang="en-US" b="1" dirty="0"/>
              <a:t>Level-n diagram </a:t>
            </a:r>
            <a:r>
              <a:rPr lang="en-US" altLang="en-US" dirty="0"/>
              <a:t>is a </a:t>
            </a:r>
            <a:r>
              <a:rPr lang="en-US" altLang="en-US" dirty="0">
                <a:solidFill>
                  <a:srgbClr val="FF0000"/>
                </a:solidFill>
              </a:rPr>
              <a:t>DFD diagram that is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the result</a:t>
            </a:r>
            <a:r>
              <a:rPr lang="en-US" altLang="en-US" dirty="0"/>
              <a:t> of </a:t>
            </a:r>
            <a:r>
              <a:rPr lang="en-US" altLang="en-US" b="1" i="1" dirty="0"/>
              <a:t>n</a:t>
            </a:r>
            <a:r>
              <a:rPr lang="en-US" altLang="en-US" dirty="0"/>
              <a:t> nested decompositions from a </a:t>
            </a:r>
            <a:r>
              <a:rPr lang="en-US" altLang="en-US" dirty="0">
                <a:solidFill>
                  <a:schemeClr val="accent1"/>
                </a:solidFill>
              </a:rPr>
              <a:t>process</a:t>
            </a:r>
            <a:r>
              <a:rPr lang="en-US" altLang="en-US" dirty="0"/>
              <a:t> on a level-0 diagram.</a:t>
            </a:r>
            <a:endParaRPr lang="en-US" altLang="en-US" b="1" dirty="0"/>
          </a:p>
        </p:txBody>
      </p:sp>
    </p:spTree>
  </p:cSld>
  <p:clrMapOvr>
    <a:masterClrMapping/>
  </p:clrMapOvr>
  <p:transition advTm="758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pic>
        <p:nvPicPr>
          <p:cNvPr id="49155" name="Picture 8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95475"/>
            <a:ext cx="6343650" cy="3667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9156" name="Slide Number Placeholder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49157" name="Date Placeholder 4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49158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6963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Level-1 DFD</a:t>
            </a:r>
            <a:endParaRPr lang="en-US" altLang="en-US" dirty="0"/>
          </a:p>
        </p:txBody>
      </p:sp>
      <p:sp>
        <p:nvSpPr>
          <p:cNvPr id="49159" name="Text Box 3"/>
          <p:cNvSpPr txBox="1"/>
          <p:nvPr/>
        </p:nvSpPr>
        <p:spPr>
          <a:xfrm>
            <a:off x="6705600" y="3124200"/>
            <a:ext cx="2286000" cy="2674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Level-1 DFD shows the sub-processes of one of the processes in the Level-0 DFD.</a:t>
            </a: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This is a Level-1 DFD for Process 4.0.</a:t>
            </a:r>
            <a:endParaRPr lang="en-US" altLang="en-US" sz="1800" dirty="0"/>
          </a:p>
        </p:txBody>
      </p:sp>
      <p:sp>
        <p:nvSpPr>
          <p:cNvPr id="49160" name="Text Box 4"/>
          <p:cNvSpPr txBox="1"/>
          <p:nvPr/>
        </p:nvSpPr>
        <p:spPr>
          <a:xfrm>
            <a:off x="304800" y="4495800"/>
            <a:ext cx="4191000" cy="1323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2000" dirty="0"/>
              <a:t>Processes are labeled 4.1, 4.2, etc. These can be further decomposed in more primitive (lower-level) DFDs if necessary.</a:t>
            </a:r>
            <a:endParaRPr lang="en-US" altLang="en-US" sz="2000" dirty="0"/>
          </a:p>
        </p:txBody>
      </p:sp>
      <p:sp>
        <p:nvSpPr>
          <p:cNvPr id="49161" name="Rectangle 9"/>
          <p:cNvSpPr/>
          <p:nvPr/>
        </p:nvSpPr>
        <p:spPr>
          <a:xfrm>
            <a:off x="3962400" y="1162050"/>
            <a:ext cx="48006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7-8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Level-1 diagram showing the decomposition of Process 4.0 from the level-0 diagram for Hoosier Burger’s food-ordering system</a:t>
            </a:r>
            <a:endParaRPr lang="en-US" altLang="en-US" sz="1800" dirty="0"/>
          </a:p>
        </p:txBody>
      </p:sp>
    </p:spTree>
  </p:cSld>
  <p:clrMapOvr>
    <a:masterClrMapping/>
  </p:clrMapOvr>
  <p:transition advTm="507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Process Modeling</a:t>
            </a:r>
            <a:endParaRPr lang="en-US" altLang="en-US" dirty="0"/>
          </a:p>
        </p:txBody>
      </p:sp>
      <p:sp>
        <p:nvSpPr>
          <p:cNvPr id="10244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10245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pic>
        <p:nvPicPr>
          <p:cNvPr id="10246" name="Picture 7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5" y="1604963"/>
            <a:ext cx="8096250" cy="3648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7" name="Rectangle 8"/>
          <p:cNvSpPr/>
          <p:nvPr/>
        </p:nvSpPr>
        <p:spPr>
          <a:xfrm>
            <a:off x="914400" y="5449888"/>
            <a:ext cx="72390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7-1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Systems development life cycle with the analysis phase highlighted</a:t>
            </a:r>
            <a:endParaRPr lang="en-US" altLang="en-US" sz="1800" dirty="0"/>
          </a:p>
        </p:txBody>
      </p:sp>
    </p:spTree>
  </p:cSld>
  <p:clrMapOvr>
    <a:masterClrMapping/>
  </p:clrMapOvr>
  <p:transition advTm="17849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51203" name="Slide Number Placeholder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51204" name="Date Placeholder 4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51205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Level-</a:t>
            </a:r>
            <a:r>
              <a:rPr lang="en-US" altLang="en-US" i="1" dirty="0"/>
              <a:t>n</a:t>
            </a:r>
            <a:r>
              <a:rPr lang="en-US" altLang="en-US" dirty="0"/>
              <a:t> DFD</a:t>
            </a:r>
            <a:endParaRPr lang="en-US" altLang="en-US" dirty="0"/>
          </a:p>
        </p:txBody>
      </p:sp>
      <p:sp>
        <p:nvSpPr>
          <p:cNvPr id="51206" name="Text Box 3"/>
          <p:cNvSpPr txBox="1"/>
          <p:nvPr/>
        </p:nvSpPr>
        <p:spPr>
          <a:xfrm>
            <a:off x="6858000" y="2270125"/>
            <a:ext cx="2209800" cy="2674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Level-</a:t>
            </a:r>
            <a:r>
              <a:rPr lang="en-US" altLang="en-US" sz="1800" i="1" dirty="0"/>
              <a:t>n</a:t>
            </a:r>
            <a:r>
              <a:rPr lang="en-US" altLang="en-US" sz="1800" dirty="0"/>
              <a:t> DFD shows the sub-processes of one of the processes in the Level </a:t>
            </a:r>
            <a:r>
              <a:rPr lang="en-US" altLang="en-US" sz="1800" i="1" dirty="0"/>
              <a:t>n-1</a:t>
            </a:r>
            <a:r>
              <a:rPr lang="en-US" altLang="en-US" sz="1800" dirty="0"/>
              <a:t> DFD.</a:t>
            </a: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This is a Level-2 DFD for Process 4.3.</a:t>
            </a:r>
            <a:endParaRPr lang="en-US" altLang="en-US" sz="1800" dirty="0"/>
          </a:p>
        </p:txBody>
      </p:sp>
      <p:sp>
        <p:nvSpPr>
          <p:cNvPr id="51207" name="Text Box 4"/>
          <p:cNvSpPr txBox="1"/>
          <p:nvPr/>
        </p:nvSpPr>
        <p:spPr>
          <a:xfrm>
            <a:off x="685800" y="5029200"/>
            <a:ext cx="6629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2000" dirty="0"/>
              <a:t>Processes are labeled 4.3.1, 4.3.2, etc. If this is the lowest level of the hierarchy, it is called a </a:t>
            </a:r>
            <a:r>
              <a:rPr lang="en-US" altLang="en-US" sz="2000" i="1" dirty="0"/>
              <a:t>primitive DFD.</a:t>
            </a:r>
            <a:endParaRPr lang="en-US" altLang="en-US" sz="2000" i="1" dirty="0"/>
          </a:p>
        </p:txBody>
      </p:sp>
      <p:pic>
        <p:nvPicPr>
          <p:cNvPr id="51208" name="Picture 8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971800"/>
            <a:ext cx="6315075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09" name="Rectangle 9"/>
          <p:cNvSpPr/>
          <p:nvPr/>
        </p:nvSpPr>
        <p:spPr>
          <a:xfrm>
            <a:off x="990600" y="1847850"/>
            <a:ext cx="52578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7-9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Level-2 diagram showing the decomposition of Process 4.3 from the level-1 diagram for Process 4.0 for Hoosier Burger’s food-ordering system</a:t>
            </a:r>
            <a:endParaRPr lang="en-US" altLang="en-US" sz="1800" dirty="0"/>
          </a:p>
        </p:txBody>
      </p:sp>
    </p:spTree>
  </p:cSld>
  <p:clrMapOvr>
    <a:masterClrMapping/>
  </p:clrMapOvr>
  <p:transition advTm="495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53251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53252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53253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Balancing DFDs</a:t>
            </a:r>
            <a:endParaRPr lang="en-US" altLang="en-US" dirty="0"/>
          </a:p>
        </p:txBody>
      </p:sp>
      <p:sp>
        <p:nvSpPr>
          <p:cNvPr id="53254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 dirty="0"/>
              <a:t>Conservation Principle</a:t>
            </a:r>
            <a:r>
              <a:rPr lang="en-US" altLang="en-US" sz="3600" dirty="0"/>
              <a:t>: </a:t>
            </a:r>
            <a:r>
              <a:rPr lang="en-US" altLang="en-US" sz="3600" dirty="0">
                <a:solidFill>
                  <a:srgbClr val="FF0000"/>
                </a:solidFill>
              </a:rPr>
              <a:t>conserve inputs and outputs to a process</a:t>
            </a:r>
            <a:r>
              <a:rPr lang="en-US" altLang="en-US" sz="3600" dirty="0"/>
              <a:t> at the next level of decomposition</a:t>
            </a:r>
            <a:endParaRPr lang="en-US" altLang="en-US" sz="36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3600" b="1" dirty="0"/>
              <a:t>Balancing: </a:t>
            </a:r>
            <a:r>
              <a:rPr lang="en-US" altLang="en-US" sz="3600" dirty="0">
                <a:solidFill>
                  <a:srgbClr val="FF0000"/>
                </a:solidFill>
              </a:rPr>
              <a:t>conservation of inputs and outputs to a data flow diagram</a:t>
            </a:r>
            <a:r>
              <a:rPr lang="en-US" altLang="en-US" sz="3600" dirty="0"/>
              <a:t> </a:t>
            </a:r>
            <a:r>
              <a:rPr lang="en-US" altLang="en-US" sz="3600" dirty="0">
                <a:solidFill>
                  <a:srgbClr val="FF0000"/>
                </a:solidFill>
              </a:rPr>
              <a:t>process</a:t>
            </a:r>
            <a:r>
              <a:rPr lang="en-US" altLang="en-US" sz="3600" dirty="0"/>
              <a:t> when that </a:t>
            </a:r>
            <a:r>
              <a:rPr lang="en-US" altLang="en-US" sz="3600" dirty="0">
                <a:solidFill>
                  <a:srgbClr val="FF0000"/>
                </a:solidFill>
              </a:rPr>
              <a:t>process is decomposed to a lower level 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574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55299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55300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55301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Balancing DFDs (Cont.)</a:t>
            </a:r>
            <a:endParaRPr lang="en-US" altLang="en-US" dirty="0"/>
          </a:p>
        </p:txBody>
      </p:sp>
      <p:sp>
        <p:nvSpPr>
          <p:cNvPr id="55302" name="Rectangle 3"/>
          <p:cNvSpPr>
            <a:spLocks noGrp="1"/>
          </p:cNvSpPr>
          <p:nvPr>
            <p:ph idx="1"/>
          </p:nvPr>
        </p:nvSpPr>
        <p:spPr>
          <a:xfrm>
            <a:off x="190500" y="1590675"/>
            <a:ext cx="8853805" cy="464439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Balanced means:</a:t>
            </a: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Number of </a:t>
            </a:r>
            <a:r>
              <a:rPr lang="en-US" altLang="en-US" sz="3200" dirty="0">
                <a:solidFill>
                  <a:srgbClr val="7030A0"/>
                </a:solidFill>
              </a:rPr>
              <a:t>inputs to lower level DFD</a:t>
            </a:r>
            <a:r>
              <a:rPr lang="en-US" altLang="en-US" sz="3200" dirty="0"/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equals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/>
              <a:t>number of inputs to associated process </a:t>
            </a:r>
            <a:r>
              <a:rPr lang="en-US" altLang="en-US" sz="3200" dirty="0">
                <a:solidFill>
                  <a:srgbClr val="7030A0"/>
                </a:solidFill>
              </a:rPr>
              <a:t>of higher-level DFD</a:t>
            </a:r>
            <a:endParaRPr lang="en-US" altLang="en-US" sz="3200" dirty="0">
              <a:solidFill>
                <a:srgbClr val="7030A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Number of </a:t>
            </a:r>
            <a:r>
              <a:rPr lang="en-US" altLang="en-US" sz="3200" dirty="0">
                <a:solidFill>
                  <a:srgbClr val="7030A0"/>
                </a:solidFill>
              </a:rPr>
              <a:t>outputs to lower level DFD</a:t>
            </a:r>
            <a:r>
              <a:rPr lang="en-US" altLang="en-US" sz="3200" dirty="0"/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equals </a:t>
            </a:r>
            <a:r>
              <a:rPr lang="en-US" altLang="en-US" sz="3200" dirty="0"/>
              <a:t>number of outputs to associated process </a:t>
            </a:r>
            <a:r>
              <a:rPr lang="en-US" altLang="en-US" sz="3200" dirty="0">
                <a:solidFill>
                  <a:srgbClr val="7030A0"/>
                </a:solidFill>
              </a:rPr>
              <a:t>of higher-level DFD</a:t>
            </a:r>
            <a:endParaRPr lang="en-US" altLang="en-US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Tm="654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pic>
        <p:nvPicPr>
          <p:cNvPr id="57347" name="Picture 10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9288" y="2076450"/>
            <a:ext cx="5305425" cy="4171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348" name="Slide Number Placeholder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57349" name="Date Placeholder 4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57350" name="Rectangle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Balancing DFDs (Cont.)</a:t>
            </a:r>
            <a:endParaRPr lang="en-US" altLang="en-US" dirty="0"/>
          </a:p>
        </p:txBody>
      </p:sp>
      <p:sp>
        <p:nvSpPr>
          <p:cNvPr id="57351" name="Text Box 5"/>
          <p:cNvSpPr txBox="1"/>
          <p:nvPr/>
        </p:nvSpPr>
        <p:spPr>
          <a:xfrm>
            <a:off x="7239000" y="2574925"/>
            <a:ext cx="1828800" cy="25638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This is unbalanced because the process of the context diagram has only one input but the Level-0 diagram has two inputs.</a:t>
            </a:r>
            <a:endParaRPr lang="en-US" altLang="en-US" sz="1800" dirty="0"/>
          </a:p>
        </p:txBody>
      </p:sp>
      <p:sp>
        <p:nvSpPr>
          <p:cNvPr id="57352" name="Text Box 6"/>
          <p:cNvSpPr txBox="1"/>
          <p:nvPr/>
        </p:nvSpPr>
        <p:spPr>
          <a:xfrm>
            <a:off x="895350" y="2427288"/>
            <a:ext cx="1009650" cy="6969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1 input</a:t>
            </a: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1 output</a:t>
            </a:r>
            <a:endParaRPr lang="en-US" altLang="en-US" sz="1800" dirty="0"/>
          </a:p>
        </p:txBody>
      </p:sp>
      <p:sp>
        <p:nvSpPr>
          <p:cNvPr id="57353" name="Text Box 7"/>
          <p:cNvSpPr txBox="1"/>
          <p:nvPr/>
        </p:nvSpPr>
        <p:spPr>
          <a:xfrm>
            <a:off x="990600" y="4495800"/>
            <a:ext cx="1085850" cy="696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2 inputs</a:t>
            </a:r>
            <a:endParaRPr lang="en-US" altLang="en-US" sz="1800" dirty="0"/>
          </a:p>
          <a:p>
            <a:pPr marL="0" lvl="0" indent="0" eaLnBrk="1" hangingPunct="1">
              <a:buClr>
                <a:schemeClr val="hlink"/>
              </a:buClr>
              <a:buSzPct val="110000"/>
              <a:buNone/>
            </a:pPr>
            <a:r>
              <a:rPr lang="en-US" altLang="en-US" sz="1800" dirty="0"/>
              <a:t>1 output</a:t>
            </a:r>
            <a:endParaRPr lang="en-US" altLang="en-US" sz="1800" dirty="0"/>
          </a:p>
        </p:txBody>
      </p:sp>
      <p:sp>
        <p:nvSpPr>
          <p:cNvPr id="57354" name="Rectangle 11"/>
          <p:cNvSpPr/>
          <p:nvPr/>
        </p:nvSpPr>
        <p:spPr>
          <a:xfrm>
            <a:off x="1295400" y="1371600"/>
            <a:ext cx="6629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7-10  </a:t>
            </a:r>
            <a:r>
              <a:rPr lang="en-US" altLang="en-US" sz="1800" dirty="0"/>
              <a:t>An unbalanced set of data flow diagrams</a:t>
            </a:r>
            <a:endParaRPr lang="en-US" altLang="en-US" sz="1800" dirty="0"/>
          </a:p>
        </p:txBody>
      </p:sp>
      <p:sp>
        <p:nvSpPr>
          <p:cNvPr id="57355" name="Rectangle 12"/>
          <p:cNvSpPr/>
          <p:nvPr/>
        </p:nvSpPr>
        <p:spPr>
          <a:xfrm>
            <a:off x="1890713" y="2068513"/>
            <a:ext cx="2000250" cy="3397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/>
              <a:t>(a) Context diagram</a:t>
            </a:r>
            <a:endParaRPr lang="en-US" altLang="en-US" sz="1600" i="1" dirty="0"/>
          </a:p>
        </p:txBody>
      </p:sp>
      <p:sp>
        <p:nvSpPr>
          <p:cNvPr id="57356" name="Rectangle 13"/>
          <p:cNvSpPr/>
          <p:nvPr/>
        </p:nvSpPr>
        <p:spPr>
          <a:xfrm>
            <a:off x="1905000" y="3429000"/>
            <a:ext cx="1963738" cy="3381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/>
              <a:t>(b) Level-0 diagram</a:t>
            </a:r>
            <a:endParaRPr lang="en-US" altLang="en-US" sz="1600" i="1" dirty="0"/>
          </a:p>
        </p:txBody>
      </p:sp>
    </p:spTree>
  </p:cSld>
  <p:clrMapOvr>
    <a:masterClrMapping/>
  </p:clrMapOvr>
  <p:transition advTm="191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59395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59396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59397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Balancing DFDs (Cont.)</a:t>
            </a:r>
            <a:endParaRPr lang="en-US" altLang="en-US" dirty="0"/>
          </a:p>
        </p:txBody>
      </p:sp>
      <p:sp>
        <p:nvSpPr>
          <p:cNvPr id="59398" name="Rectangle 3"/>
          <p:cNvSpPr>
            <a:spLocks noGrp="1"/>
          </p:cNvSpPr>
          <p:nvPr>
            <p:ph idx="1"/>
          </p:nvPr>
        </p:nvSpPr>
        <p:spPr>
          <a:xfrm>
            <a:off x="427355" y="1828800"/>
            <a:ext cx="8380730" cy="411861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 dirty="0"/>
              <a:t>Data flow splitting </a:t>
            </a:r>
            <a:r>
              <a:rPr lang="en-US" altLang="en-US" sz="3600" b="1" dirty="0">
                <a:solidFill>
                  <a:srgbClr val="FF0000"/>
                </a:solidFill>
              </a:rPr>
              <a:t>is when</a:t>
            </a:r>
            <a:endParaRPr lang="en-US" altLang="en-US" sz="3600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3600" dirty="0"/>
              <a:t> a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7030A0"/>
                </a:solidFill>
              </a:rPr>
              <a:t>composite data flow at a higher level</a:t>
            </a:r>
            <a:r>
              <a:rPr lang="en-US" altLang="en-US" dirty="0"/>
              <a:t> </a:t>
            </a:r>
            <a:r>
              <a:rPr lang="en-US" altLang="en-US" b="1" dirty="0"/>
              <a:t>is split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and </a:t>
            </a:r>
            <a:r>
              <a:rPr lang="en-US" altLang="en-US" dirty="0">
                <a:solidFill>
                  <a:srgbClr val="7030A0"/>
                </a:solidFill>
              </a:rPr>
              <a:t>different parts go to different processes</a:t>
            </a:r>
            <a:r>
              <a:rPr lang="en-US" altLang="en-US" dirty="0"/>
              <a:t> in the lower level DFD.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FF0000"/>
                </a:solidFill>
              </a:rPr>
              <a:t>The DFD remains balanced because</a:t>
            </a:r>
            <a:endParaRPr lang="en-US" altLang="en-US" b="1" dirty="0">
              <a:solidFill>
                <a:srgbClr val="FF0000"/>
              </a:solidFill>
            </a:endParaRPr>
          </a:p>
          <a:p>
            <a:pPr marL="0" indent="457200" algn="ctr" eaLnBrk="1" hangingPunct="1">
              <a:lnSpc>
                <a:spcPct val="90000"/>
              </a:lnSpc>
              <a:buNone/>
            </a:pPr>
            <a:r>
              <a:rPr lang="en-US" altLang="en-US" dirty="0"/>
              <a:t>the same data is involved,</a:t>
            </a:r>
            <a:r>
              <a:rPr lang="en-US" altLang="en-US" dirty="0">
                <a:solidFill>
                  <a:srgbClr val="7030A0"/>
                </a:solidFill>
              </a:rPr>
              <a:t> but split</a:t>
            </a:r>
            <a:r>
              <a:rPr lang="en-US" altLang="en-US" dirty="0"/>
              <a:t> into two 	parts</a:t>
            </a:r>
            <a:endParaRPr lang="en-US" altLang="en-US" dirty="0"/>
          </a:p>
        </p:txBody>
      </p:sp>
    </p:spTree>
  </p:cSld>
  <p:clrMapOvr>
    <a:masterClrMapping/>
  </p:clrMapOvr>
  <p:transition advTm="217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6144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Balancing DFDs (Cont.)</a:t>
            </a:r>
            <a:endParaRPr lang="en-US" altLang="en-US" dirty="0"/>
          </a:p>
        </p:txBody>
      </p:sp>
      <p:sp>
        <p:nvSpPr>
          <p:cNvPr id="61444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61445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pic>
        <p:nvPicPr>
          <p:cNvPr id="61446" name="Picture 8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0600" y="1524000"/>
            <a:ext cx="4114800" cy="449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47" name="Rectangle 9"/>
          <p:cNvSpPr/>
          <p:nvPr/>
        </p:nvSpPr>
        <p:spPr>
          <a:xfrm>
            <a:off x="5334000" y="1371600"/>
            <a:ext cx="3352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7-11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Example of data flow splitting</a:t>
            </a:r>
            <a:endParaRPr lang="en-US" altLang="en-US" sz="1800" dirty="0"/>
          </a:p>
        </p:txBody>
      </p:sp>
      <p:sp>
        <p:nvSpPr>
          <p:cNvPr id="61448" name="Rectangle 10"/>
          <p:cNvSpPr/>
          <p:nvPr/>
        </p:nvSpPr>
        <p:spPr>
          <a:xfrm>
            <a:off x="4953000" y="2514600"/>
            <a:ext cx="2352675" cy="3381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/>
              <a:t>(a) Composite data flow</a:t>
            </a:r>
            <a:endParaRPr lang="en-US" altLang="en-US" sz="1600" i="1" dirty="0"/>
          </a:p>
        </p:txBody>
      </p:sp>
      <p:sp>
        <p:nvSpPr>
          <p:cNvPr id="61449" name="Rectangle 11"/>
          <p:cNvSpPr/>
          <p:nvPr/>
        </p:nvSpPr>
        <p:spPr>
          <a:xfrm>
            <a:off x="4953000" y="4191000"/>
            <a:ext cx="2806700" cy="3381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/>
              <a:t>(b) Disaggregated data flows</a:t>
            </a:r>
            <a:endParaRPr lang="en-US" altLang="en-US" sz="1600" i="1" dirty="0"/>
          </a:p>
        </p:txBody>
      </p:sp>
    </p:spTree>
  </p:cSld>
  <p:clrMapOvr>
    <a:masterClrMapping/>
  </p:clrMapOvr>
  <p:transition advTm="238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63491" name="Slide Number Placeholder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63492" name="Date Placeholder 4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63493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Balancing DFDs: More DFD Rules</a:t>
            </a:r>
            <a:endParaRPr lang="en-US" altLang="en-US" sz="4000" dirty="0"/>
          </a:p>
        </p:txBody>
      </p:sp>
      <p:pic>
        <p:nvPicPr>
          <p:cNvPr id="63494" name="Picture 6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676400"/>
            <a:ext cx="8413750" cy="434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313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65539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65540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65541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Four Different Types of DFDs</a:t>
            </a:r>
            <a:endParaRPr lang="en-US" altLang="en-US" dirty="0"/>
          </a:p>
        </p:txBody>
      </p:sp>
      <p:sp>
        <p:nvSpPr>
          <p:cNvPr id="65542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/>
              <a:t>Current Physical</a:t>
            </a:r>
            <a:endParaRPr lang="en-US" altLang="en-US" sz="28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FF0000"/>
                </a:solidFill>
              </a:rPr>
              <a:t>Process labels</a:t>
            </a:r>
            <a:r>
              <a:rPr lang="en-US" altLang="en-US" sz="2400" dirty="0"/>
              <a:t> </a:t>
            </a:r>
            <a:r>
              <a:rPr lang="en-US" altLang="en-US" sz="2400" u="sng" dirty="0"/>
              <a:t>identify </a:t>
            </a:r>
            <a:r>
              <a:rPr lang="en-US" altLang="en-US" sz="2400" dirty="0"/>
              <a:t>technology (people or systems) used to process the data.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FF0000"/>
                </a:solidFill>
              </a:rPr>
              <a:t>Data flows and data stores</a:t>
            </a:r>
            <a:r>
              <a:rPr lang="en-US" altLang="en-US" sz="2400" dirty="0"/>
              <a:t> </a:t>
            </a:r>
            <a:r>
              <a:rPr lang="en-US" altLang="en-US" sz="2400" u="sng" dirty="0"/>
              <a:t>identify </a:t>
            </a:r>
            <a:r>
              <a:rPr lang="en-US" altLang="en-US" sz="2400" dirty="0"/>
              <a:t>actual name of the physical media. 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/>
              <a:t>Current Logical</a:t>
            </a:r>
            <a:endParaRPr lang="en-US" altLang="en-US" sz="28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Physical aspects of system </a:t>
            </a:r>
            <a:r>
              <a:rPr lang="en-US" altLang="en-US" sz="2400" dirty="0">
                <a:solidFill>
                  <a:srgbClr val="00B050"/>
                </a:solidFill>
              </a:rPr>
              <a:t>are removed as much as possible.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Current system is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reduced </a:t>
            </a:r>
            <a:r>
              <a:rPr lang="en-US" altLang="en-US" sz="2400" dirty="0"/>
              <a:t>to data and processes that transform them(data).</a:t>
            </a:r>
            <a:endParaRPr lang="en-US" altLang="en-US" sz="2400" dirty="0"/>
          </a:p>
        </p:txBody>
      </p:sp>
    </p:spTree>
  </p:cSld>
  <p:clrMapOvr>
    <a:masterClrMapping/>
  </p:clrMapOvr>
  <p:transition advTm="746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67587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67588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6758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Four Different Types of DFDs (Cont.)</a:t>
            </a:r>
            <a:endParaRPr lang="en-US" altLang="en-US" sz="4000" dirty="0"/>
          </a:p>
        </p:txBody>
      </p:sp>
      <p:sp>
        <p:nvSpPr>
          <p:cNvPr id="67590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New Logical</a:t>
            </a:r>
            <a:endParaRPr lang="en-US" altLang="en-US" b="1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Includes </a:t>
            </a:r>
            <a:r>
              <a:rPr lang="en-US" altLang="en-US" dirty="0"/>
              <a:t>additional functions.</a:t>
            </a:r>
            <a:endParaRPr lang="en-US" altLang="en-US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Obsolete</a:t>
            </a:r>
            <a:r>
              <a:rPr lang="en-US" altLang="en-US" dirty="0"/>
              <a:t> functions are removed.</a:t>
            </a:r>
            <a:endParaRPr lang="en-US" altLang="en-US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Inefficient </a:t>
            </a:r>
            <a:r>
              <a:rPr lang="en-US" altLang="en-US" dirty="0"/>
              <a:t>data flows are reorganized.</a:t>
            </a:r>
            <a:endParaRPr lang="en-US" altLang="en-US" dirty="0"/>
          </a:p>
          <a:p>
            <a:pPr eaLnBrk="1" hangingPunct="1"/>
            <a:r>
              <a:rPr lang="en-US" altLang="en-US" b="1" dirty="0"/>
              <a:t>New Physical</a:t>
            </a:r>
            <a:endParaRPr lang="en-US" altLang="en-US" b="1" dirty="0"/>
          </a:p>
          <a:p>
            <a:pPr lvl="1" eaLnBrk="1" hangingPunct="1"/>
            <a:r>
              <a:rPr lang="en-US" altLang="en-US" b="1" dirty="0">
                <a:solidFill>
                  <a:srgbClr val="FF0000"/>
                </a:solidFill>
              </a:rPr>
              <a:t>Represents the</a:t>
            </a:r>
            <a:r>
              <a:rPr lang="en-US" altLang="en-US" dirty="0"/>
              <a:t> physical implementation of the new system.</a:t>
            </a:r>
            <a:endParaRPr lang="en-US" altLang="en-US" dirty="0"/>
          </a:p>
          <a:p>
            <a:pPr eaLnBrk="1" hangingPunct="1">
              <a:buNone/>
            </a:pPr>
            <a:endParaRPr lang="en-US" altLang="en-US" dirty="0"/>
          </a:p>
        </p:txBody>
      </p:sp>
    </p:spTree>
  </p:cSld>
  <p:clrMapOvr>
    <a:masterClrMapping/>
  </p:clrMapOvr>
  <p:transition advTm="144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69635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69636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69637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Guidelines for Drawing DFDs</a:t>
            </a:r>
            <a:endParaRPr lang="en-US" altLang="en-US" dirty="0"/>
          </a:p>
        </p:txBody>
      </p:sp>
      <p:sp>
        <p:nvSpPr>
          <p:cNvPr id="69638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9956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Completeness</a:t>
            </a:r>
            <a:endParaRPr lang="en-US" altLang="en-US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DFD must include all components</a:t>
            </a:r>
            <a:r>
              <a:rPr lang="en-US" altLang="en-US" dirty="0"/>
              <a:t> necessary for system.</a:t>
            </a: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Each component must be fully described</a:t>
            </a:r>
            <a:r>
              <a:rPr lang="en-US" altLang="en-US" dirty="0"/>
              <a:t> in the project dictionary or CASE repository.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Consistency</a:t>
            </a:r>
            <a:endParaRPr lang="en-US" altLang="en-US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The extent to which</a:t>
            </a:r>
            <a:r>
              <a:rPr lang="en-US" altLang="en-US" dirty="0"/>
              <a:t> information contained on one level of </a:t>
            </a:r>
            <a:r>
              <a:rPr lang="en-US" altLang="en-US" dirty="0">
                <a:solidFill>
                  <a:srgbClr val="FF0000"/>
                </a:solidFill>
              </a:rPr>
              <a:t>a set of nested DFDs</a:t>
            </a:r>
            <a:r>
              <a:rPr lang="en-US" altLang="en-US" dirty="0"/>
              <a:t> is also included on other levels</a:t>
            </a:r>
            <a:endParaRPr lang="en-US" altLang="en-US" dirty="0"/>
          </a:p>
        </p:txBody>
      </p:sp>
    </p:spTree>
  </p:cSld>
  <p:clrMapOvr>
    <a:masterClrMapping/>
  </p:clrMapOvr>
  <p:transition advTm="626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/>
          </p:cNvSpPr>
          <p:nvPr>
            <p:ph type="title"/>
          </p:nvPr>
        </p:nvSpPr>
        <p:spPr>
          <a:xfrm>
            <a:off x="13335" y="-635"/>
            <a:ext cx="9131935" cy="114490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en-US" b="1" dirty="0"/>
              <a:t>Process Modeling</a:t>
            </a:r>
            <a:endParaRPr lang="en-US" altLang="en-US" b="1" dirty="0"/>
          </a:p>
        </p:txBody>
      </p:sp>
      <p:sp>
        <p:nvSpPr>
          <p:cNvPr id="12294" name="Rectangle 3"/>
          <p:cNvSpPr>
            <a:spLocks noGrp="1"/>
          </p:cNvSpPr>
          <p:nvPr>
            <p:ph idx="1"/>
          </p:nvPr>
        </p:nvSpPr>
        <p:spPr>
          <a:xfrm>
            <a:off x="635" y="1026795"/>
            <a:ext cx="9144000" cy="583057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sz="3600" dirty="0"/>
              <a:t>Graphically represent the processes that capture, manipulate, store, and distribute data between a system and its environment and among system components.</a:t>
            </a:r>
            <a:endParaRPr lang="en-US" altLang="en-US" sz="3600" dirty="0"/>
          </a:p>
          <a:p>
            <a:pPr marL="0" indent="0" eaLnBrk="1" hangingPunct="1">
              <a:buNone/>
            </a:pPr>
            <a:endParaRPr lang="en-US" altLang="en-US" sz="3600" dirty="0"/>
          </a:p>
          <a:p>
            <a:pPr eaLnBrk="1" hangingPunct="1"/>
            <a:r>
              <a:rPr lang="en-US" altLang="en-US" sz="3600" dirty="0">
                <a:sym typeface="+mn-ea"/>
              </a:rPr>
              <a:t>Utilize information gathered during requirements determination.</a:t>
            </a:r>
            <a:endParaRPr lang="en-US" altLang="en-US" sz="3600" dirty="0"/>
          </a:p>
          <a:p>
            <a:pPr eaLnBrk="1" hangingPunct="1"/>
            <a:r>
              <a:rPr lang="en-US" altLang="en-US" sz="3600" dirty="0">
                <a:sym typeface="+mn-ea"/>
              </a:rPr>
              <a:t>Processes and data structures are modeled.</a:t>
            </a:r>
            <a:endParaRPr lang="en-US" altLang="en-US" sz="3600" dirty="0"/>
          </a:p>
          <a:p>
            <a:pPr eaLnBrk="1" hangingPunct="1"/>
            <a:endParaRPr lang="en-US" altLang="en-US" sz="3600" dirty="0"/>
          </a:p>
        </p:txBody>
      </p:sp>
    </p:spTree>
  </p:cSld>
  <p:clrMapOvr>
    <a:masterClrMapping/>
  </p:clrMapOvr>
  <p:transition advTm="36737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71683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71684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71685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Guidelines for Drawing DFDs (Cont.)</a:t>
            </a:r>
            <a:endParaRPr lang="en-US" altLang="en-US" sz="4000" dirty="0"/>
          </a:p>
        </p:txBody>
      </p:sp>
      <p:sp>
        <p:nvSpPr>
          <p:cNvPr id="71686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Timing</a:t>
            </a:r>
            <a:endParaRPr lang="en-US" altLang="en-US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Time is not</a:t>
            </a:r>
            <a:r>
              <a:rPr lang="en-US" altLang="en-US" dirty="0"/>
              <a:t> represented well on DFDs.</a:t>
            </a: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Best to</a:t>
            </a:r>
            <a:r>
              <a:rPr lang="en-US" altLang="en-US" dirty="0"/>
              <a:t> draw DFDs as if the system has never started and will never stop.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Iterative Development</a:t>
            </a:r>
            <a:endParaRPr lang="en-US" altLang="en-US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Analyst should expect to</a:t>
            </a:r>
            <a:r>
              <a:rPr lang="en-US" altLang="en-US" dirty="0"/>
              <a:t> redraw diagram several times </a:t>
            </a:r>
            <a:r>
              <a:rPr lang="en-US" altLang="en-US" dirty="0">
                <a:solidFill>
                  <a:srgbClr val="FF0000"/>
                </a:solidFill>
              </a:rPr>
              <a:t>before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reaching </a:t>
            </a:r>
            <a:r>
              <a:rPr lang="en-US" altLang="en-US" dirty="0"/>
              <a:t>the closest approximation to the system being modeled.</a:t>
            </a:r>
            <a:endParaRPr lang="en-US" altLang="en-US" dirty="0"/>
          </a:p>
        </p:txBody>
      </p:sp>
    </p:spTree>
  </p:cSld>
  <p:clrMapOvr>
    <a:masterClrMapping/>
  </p:clrMapOvr>
  <p:transition advTm="558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73731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73732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73733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Guidelines for Drawing DFDs (Cont.)</a:t>
            </a:r>
            <a:endParaRPr lang="en-US" altLang="en-US" sz="4000" dirty="0"/>
          </a:p>
        </p:txBody>
      </p:sp>
      <p:sp>
        <p:nvSpPr>
          <p:cNvPr id="73734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Primitive DFDs</a:t>
            </a:r>
            <a:endParaRPr lang="en-US" altLang="en-US" b="1" dirty="0"/>
          </a:p>
          <a:p>
            <a:pPr lvl="1" eaLnBrk="1" hangingPunct="1"/>
            <a:r>
              <a:rPr lang="en-US" altLang="en-US" dirty="0"/>
              <a:t>Lowest logical level of decomposition</a:t>
            </a:r>
            <a:endParaRPr lang="en-US" altLang="en-US" dirty="0"/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Decision has to be made</a:t>
            </a:r>
            <a:r>
              <a:rPr lang="en-US" altLang="en-US" dirty="0"/>
              <a:t> when to stop decomposition</a:t>
            </a:r>
            <a:endParaRPr lang="en-US" altLang="en-US" dirty="0"/>
          </a:p>
        </p:txBody>
      </p:sp>
    </p:spTree>
  </p:cSld>
  <p:clrMapOvr>
    <a:masterClrMapping/>
  </p:clrMapOvr>
  <p:transition advTm="19706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01455" cy="897890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en-US" sz="3200" dirty="0"/>
              <a:t>Guidelines for Drawing DFDs (Cont.)</a:t>
            </a:r>
            <a:br>
              <a:rPr lang="en-US" altLang="en-US" sz="3200" dirty="0"/>
            </a:br>
            <a:r>
              <a:rPr lang="en-US" altLang="en-US" sz="3200" b="1" dirty="0">
                <a:sym typeface="+mn-ea"/>
              </a:rPr>
              <a:t>Rules for stopping decomposition</a:t>
            </a:r>
            <a:endParaRPr lang="en-US" altLang="en-US" sz="3200" b="1" dirty="0"/>
          </a:p>
        </p:txBody>
      </p:sp>
      <p:sp>
        <p:nvSpPr>
          <p:cNvPr id="75782" name="Rectangle 3"/>
          <p:cNvSpPr>
            <a:spLocks noGrp="1"/>
          </p:cNvSpPr>
          <p:nvPr>
            <p:ph idx="1"/>
          </p:nvPr>
        </p:nvSpPr>
        <p:spPr>
          <a:xfrm>
            <a:off x="0" y="1076325"/>
            <a:ext cx="9138285" cy="5781675"/>
          </a:xfrm>
        </p:spPr>
        <p:txBody>
          <a:bodyPr vert="horz" wrap="square" lIns="91440" tIns="45720" rIns="91440" bIns="45720" anchor="t" anchorCtr="0"/>
          <a:lstStyle/>
          <a:p>
            <a:pPr marL="971550" lvl="1" indent="-514350" algn="l" eaLnBrk="1" hangingPunct="1">
              <a:buAutoNum type="arabicPeriod"/>
            </a:pPr>
            <a:r>
              <a:rPr lang="en-US" altLang="en-US" sz="2600" b="1" dirty="0">
                <a:solidFill>
                  <a:srgbClr val="FF0000"/>
                </a:solidFill>
              </a:rPr>
              <a:t>When each process</a:t>
            </a:r>
            <a:r>
              <a:rPr lang="en-US" altLang="en-US" sz="2600" dirty="0"/>
              <a:t> has been </a:t>
            </a:r>
            <a:r>
              <a:rPr lang="en-US" altLang="en-US" sz="2600" dirty="0">
                <a:solidFill>
                  <a:schemeClr val="accent1"/>
                </a:solidFill>
              </a:rPr>
              <a:t>reduced to</a:t>
            </a:r>
            <a:r>
              <a:rPr lang="en-US" altLang="en-US" sz="2600" dirty="0"/>
              <a:t> a single decision, calculation or database operation</a:t>
            </a:r>
            <a:endParaRPr lang="en-US" altLang="en-US" sz="2600" dirty="0"/>
          </a:p>
          <a:p>
            <a:pPr marL="971550" lvl="1" indent="-514350" algn="l" eaLnBrk="1" hangingPunct="1">
              <a:buAutoNum type="arabicPeriod"/>
            </a:pPr>
            <a:r>
              <a:rPr lang="en-US" altLang="en-US" sz="2600" b="1" dirty="0">
                <a:solidFill>
                  <a:srgbClr val="FF0000"/>
                </a:solidFill>
              </a:rPr>
              <a:t>When each data store</a:t>
            </a:r>
            <a:r>
              <a:rPr lang="en-US" altLang="en-US" sz="2600" dirty="0"/>
              <a:t> </a:t>
            </a:r>
            <a:r>
              <a:rPr lang="en-US" altLang="en-US" sz="2600" dirty="0">
                <a:solidFill>
                  <a:schemeClr val="accent1"/>
                </a:solidFill>
              </a:rPr>
              <a:t>represents data</a:t>
            </a:r>
            <a:r>
              <a:rPr lang="en-US" altLang="en-US" sz="2600" dirty="0"/>
              <a:t> about a single entity</a:t>
            </a:r>
            <a:endParaRPr lang="en-US" altLang="en-US" sz="2600" dirty="0"/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lang="en-US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When the system user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does not care to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see any more detail</a:t>
            </a:r>
            <a:endParaRPr kumimoji="0" lang="en-US" altLang="en-US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lang="en-US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When every data flow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does not need to be split further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to 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show that data are handled in various ways</a:t>
            </a:r>
            <a:endParaRPr lang="en-US" altLang="en-US" sz="2600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lang="en-US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When you believe that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you have shown each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business form or transaction, online display and report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as a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single data flow</a:t>
            </a:r>
            <a:endParaRPr kumimoji="0" lang="en-US" altLang="en-US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lang="en-US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When you believe that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26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sym typeface="+mn-ea"/>
              </a:rPr>
              <a:t>there is a separate process for</a:t>
            </a:r>
            <a:r>
              <a:rPr lang="en-US" altLang="en-US" sz="2600" noProof="0" dirty="0">
                <a:ln>
                  <a:noFill/>
                </a:ln>
                <a:effectLst/>
                <a:uLnTx/>
                <a:uFillTx/>
                <a:sym typeface="+mn-ea"/>
              </a:rPr>
              <a:t> each choice on all lowest-level menu options</a:t>
            </a:r>
            <a:endParaRPr kumimoji="0" lang="en-US" altLang="en-US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ransition advTm="47518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81923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81924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81925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Using DFDs as Analysis Tools</a:t>
            </a:r>
            <a:endParaRPr lang="en-US" altLang="en-US" dirty="0"/>
          </a:p>
        </p:txBody>
      </p:sp>
      <p:sp>
        <p:nvSpPr>
          <p:cNvPr id="81926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Gap Analysis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process of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chemeClr val="accent1"/>
                </a:solidFill>
              </a:rPr>
              <a:t>discovering discrepancies</a:t>
            </a:r>
            <a:r>
              <a:rPr lang="en-US" altLang="en-US" dirty="0"/>
              <a:t> </a:t>
            </a:r>
            <a:r>
              <a:rPr lang="en-US" altLang="en-US" b="1" i="1" dirty="0">
                <a:effectLst/>
              </a:rPr>
              <a:t>between </a:t>
            </a:r>
            <a:r>
              <a:rPr lang="en-US" altLang="en-US" dirty="0"/>
              <a:t>two or more sets of DFDs or </a:t>
            </a:r>
            <a:r>
              <a:rPr lang="en-US" altLang="en-US" dirty="0">
                <a:solidFill>
                  <a:schemeClr val="accent1"/>
                </a:solidFill>
              </a:rPr>
              <a:t>discrepancies </a:t>
            </a:r>
            <a:r>
              <a:rPr lang="en-US" altLang="en-US" dirty="0"/>
              <a:t>within a single DFD.</a:t>
            </a:r>
            <a:endParaRPr lang="en-US" altLang="en-US" dirty="0"/>
          </a:p>
          <a:p>
            <a:pPr eaLnBrk="1" hangingPunct="1"/>
            <a:r>
              <a:rPr lang="en-US" altLang="en-US" dirty="0">
                <a:solidFill>
                  <a:srgbClr val="7030A0"/>
                </a:solidFill>
              </a:rPr>
              <a:t>Inefficiencies in a system can often be identified through? </a:t>
            </a:r>
            <a:r>
              <a:rPr lang="en-US" altLang="en-US" dirty="0"/>
              <a:t>DFDs.</a:t>
            </a:r>
            <a:endParaRPr lang="en-US" altLang="en-US" dirty="0"/>
          </a:p>
        </p:txBody>
      </p:sp>
    </p:spTree>
  </p:cSld>
  <p:clrMapOvr>
    <a:masterClrMapping/>
  </p:clrMapOvr>
  <p:transition advTm="15423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83971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83972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83973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Modeling Logic with Decision Tables</a:t>
            </a:r>
            <a:endParaRPr lang="en-US" altLang="en-US" dirty="0"/>
          </a:p>
        </p:txBody>
      </p:sp>
      <p:sp>
        <p:nvSpPr>
          <p:cNvPr id="83974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table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tx1"/>
                </a:solidFill>
              </a:rPr>
              <a:t>a matrix representation of </a:t>
            </a:r>
            <a:r>
              <a:rPr lang="en-US" altLang="en-US" dirty="0"/>
              <a:t>the logic of a decision 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</a:t>
            </a:r>
            <a:r>
              <a:rPr lang="en-US" altLang="en-US" dirty="0">
                <a:solidFill>
                  <a:srgbClr val="0070C0"/>
                </a:solidFill>
              </a:rPr>
              <a:t>specifies the possible conditions for the decision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0070C0"/>
                </a:solidFill>
              </a:rPr>
              <a:t>the resulting actions</a:t>
            </a:r>
            <a:r>
              <a:rPr lang="en-US" altLang="en-US" dirty="0"/>
              <a:t>.</a:t>
            </a:r>
            <a:endParaRPr lang="en-US" altLang="en-US" dirty="0"/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used for</a:t>
            </a:r>
            <a:r>
              <a:rPr lang="en-US" altLang="en-US" dirty="0"/>
              <a:t> complicated decision logic.</a:t>
            </a:r>
            <a:endParaRPr lang="en-US" altLang="en-US" dirty="0"/>
          </a:p>
        </p:txBody>
      </p:sp>
    </p:spTree>
  </p:cSld>
  <p:clrMapOvr>
    <a:masterClrMapping/>
  </p:clrMapOvr>
  <p:transition advTm="138384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86019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86020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86021" name="Rectangle 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Modeling Logic with Decision Tables (Cont.)</a:t>
            </a:r>
            <a:endParaRPr lang="en-US" altLang="en-US" sz="2400" dirty="0">
              <a:solidFill>
                <a:srgbClr val="000000"/>
              </a:solidFill>
              <a:latin typeface="Geneva"/>
            </a:endParaRPr>
          </a:p>
        </p:txBody>
      </p:sp>
      <p:sp>
        <p:nvSpPr>
          <p:cNvPr id="86022" name="Text Box 4"/>
          <p:cNvSpPr txBox="1"/>
          <p:nvPr/>
        </p:nvSpPr>
        <p:spPr>
          <a:xfrm>
            <a:off x="1524000" y="5867400"/>
            <a:ext cx="6645275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7-18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Complete decision table for payroll system example</a:t>
            </a:r>
            <a:endParaRPr lang="en-US" altLang="en-US" sz="1800" i="1" dirty="0"/>
          </a:p>
        </p:txBody>
      </p:sp>
      <p:pic>
        <p:nvPicPr>
          <p:cNvPr id="86023" name="Picture 7" descr="Noname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1828800"/>
            <a:ext cx="8533765" cy="40347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414256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Modeling Logic with Decision Tables (Cont.)</a:t>
            </a:r>
            <a:endParaRPr lang="en-US" altLang="en-US" dirty="0"/>
          </a:p>
        </p:txBody>
      </p:sp>
      <p:sp>
        <p:nvSpPr>
          <p:cNvPr id="88070" name="Rectangle 3"/>
          <p:cNvSpPr>
            <a:spLocks noGrp="1"/>
          </p:cNvSpPr>
          <p:nvPr>
            <p:ph idx="1"/>
          </p:nvPr>
        </p:nvSpPr>
        <p:spPr>
          <a:xfrm>
            <a:off x="635" y="1856740"/>
            <a:ext cx="9159875" cy="4985385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sz="2400" b="1" dirty="0"/>
              <a:t>Condition stubs</a:t>
            </a:r>
            <a:r>
              <a:rPr lang="en-US" altLang="en-US" sz="2400" dirty="0"/>
              <a:t>: </a:t>
            </a:r>
            <a:r>
              <a:rPr lang="en-US" altLang="en-US" sz="2400" dirty="0">
                <a:solidFill>
                  <a:srgbClr val="FF0000"/>
                </a:solidFill>
              </a:rPr>
              <a:t>that part of a decision table that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7030A0"/>
                </a:solidFill>
              </a:rPr>
              <a:t>lists the conditions</a:t>
            </a:r>
            <a:r>
              <a:rPr lang="en-US" altLang="en-US" sz="2400" dirty="0"/>
              <a:t> relevant to the decision</a:t>
            </a:r>
            <a:endParaRPr lang="en-US" altLang="en-US" sz="2400" dirty="0"/>
          </a:p>
          <a:p>
            <a:pPr eaLnBrk="1" hangingPunct="1"/>
            <a:endParaRPr lang="en-US" altLang="en-US" sz="2400" b="1" dirty="0"/>
          </a:p>
          <a:p>
            <a:pPr eaLnBrk="1" hangingPunct="1"/>
            <a:r>
              <a:rPr lang="en-US" altLang="en-US" sz="2400" b="1" dirty="0"/>
              <a:t>Action stubs</a:t>
            </a:r>
            <a:r>
              <a:rPr lang="en-US" altLang="en-US" sz="2400" dirty="0"/>
              <a:t>: </a:t>
            </a:r>
            <a:r>
              <a:rPr lang="en-US" altLang="en-US" sz="2400" dirty="0">
                <a:solidFill>
                  <a:srgbClr val="FF0000"/>
                </a:solidFill>
              </a:rPr>
              <a:t>that part of a decision table that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7030A0"/>
                </a:solidFill>
              </a:rPr>
              <a:t>lists the actions</a:t>
            </a:r>
            <a:r>
              <a:rPr lang="en-US" altLang="en-US" sz="2400" dirty="0"/>
              <a:t> that result for a given set of conditions</a:t>
            </a:r>
            <a:endParaRPr lang="en-US" altLang="en-US" sz="2400" dirty="0"/>
          </a:p>
          <a:p>
            <a:pPr eaLnBrk="1" hangingPunct="1"/>
            <a:endParaRPr lang="en-US" altLang="en-US" sz="2400" b="1" dirty="0">
              <a:sym typeface="+mn-ea"/>
            </a:endParaRPr>
          </a:p>
          <a:p>
            <a:pPr eaLnBrk="1" hangingPunct="1"/>
            <a:r>
              <a:rPr lang="en-US" altLang="en-US" sz="2400" b="1" dirty="0">
                <a:sym typeface="+mn-ea"/>
              </a:rPr>
              <a:t>Rules</a:t>
            </a:r>
            <a:r>
              <a:rPr lang="en-US" altLang="en-US" sz="2400" dirty="0">
                <a:sym typeface="+mn-ea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sym typeface="+mn-ea"/>
              </a:rPr>
              <a:t>that part of a decision table that</a:t>
            </a:r>
            <a:r>
              <a:rPr lang="en-US" altLang="en-US" sz="2400" dirty="0">
                <a:sym typeface="+mn-ea"/>
              </a:rPr>
              <a:t> </a:t>
            </a:r>
            <a:r>
              <a:rPr lang="en-US" altLang="en-US" sz="2400" dirty="0">
                <a:solidFill>
                  <a:srgbClr val="7030A0"/>
                </a:solidFill>
                <a:sym typeface="+mn-ea"/>
              </a:rPr>
              <a:t>specifies which actions</a:t>
            </a:r>
            <a:r>
              <a:rPr lang="en-US" altLang="en-US" sz="2400" dirty="0">
                <a:sym typeface="+mn-ea"/>
              </a:rPr>
              <a:t> are to be followed for a given set of conditions</a:t>
            </a:r>
            <a:endParaRPr lang="en-US" altLang="en-US" sz="2400" dirty="0"/>
          </a:p>
          <a:p>
            <a:pPr eaLnBrk="1" hangingPunct="1"/>
            <a:endParaRPr lang="en-US" altLang="en-US" sz="2400" b="1" dirty="0">
              <a:sym typeface="+mn-ea"/>
            </a:endParaRPr>
          </a:p>
          <a:p>
            <a:pPr eaLnBrk="1" hangingPunct="1"/>
            <a:r>
              <a:rPr lang="en-US" altLang="en-US" sz="2400" b="1" dirty="0">
                <a:sym typeface="+mn-ea"/>
              </a:rPr>
              <a:t>Indifferent condition</a:t>
            </a:r>
            <a:r>
              <a:rPr lang="en-US" altLang="en-US" sz="2400" dirty="0">
                <a:sym typeface="+mn-ea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sym typeface="+mn-ea"/>
              </a:rPr>
              <a:t>in a decision table</a:t>
            </a:r>
            <a:r>
              <a:rPr lang="en-US" altLang="en-US" sz="2400" dirty="0">
                <a:sym typeface="+mn-ea"/>
              </a:rPr>
              <a:t>, </a:t>
            </a:r>
            <a:r>
              <a:rPr lang="en-US" altLang="en-US" sz="2400" dirty="0">
                <a:solidFill>
                  <a:srgbClr val="7030A0"/>
                </a:solidFill>
                <a:sym typeface="+mn-ea"/>
              </a:rPr>
              <a:t>a condition whose value</a:t>
            </a:r>
            <a:r>
              <a:rPr lang="en-US" altLang="en-US" sz="2400" dirty="0">
                <a:sym typeface="+mn-ea"/>
              </a:rPr>
              <a:t> </a:t>
            </a:r>
            <a:r>
              <a:rPr lang="en-US" altLang="en-US" sz="2400" dirty="0">
                <a:solidFill>
                  <a:srgbClr val="7030A0"/>
                </a:solidFill>
                <a:sym typeface="+mn-ea"/>
              </a:rPr>
              <a:t>does not affect </a:t>
            </a:r>
            <a:r>
              <a:rPr lang="en-US" altLang="en-US" sz="2400" dirty="0">
                <a:sym typeface="+mn-ea"/>
              </a:rPr>
              <a:t>which actions are taken for two or more rules</a:t>
            </a:r>
            <a:endParaRPr lang="en-US" altLang="en-US" sz="2400" dirty="0">
              <a:sym typeface="+mn-ea"/>
            </a:endParaRPr>
          </a:p>
        </p:txBody>
      </p:sp>
    </p:spTree>
  </p:cSld>
  <p:clrMapOvr>
    <a:masterClrMapping/>
  </p:clrMapOvr>
  <p:transition advTm="33819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92163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92164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92165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Modeling Logic with Decision Tables (Cont.)</a:t>
            </a:r>
            <a:endParaRPr lang="en-US" altLang="en-US" dirty="0"/>
          </a:p>
        </p:txBody>
      </p:sp>
      <p:sp>
        <p:nvSpPr>
          <p:cNvPr id="92166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475980" cy="421259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for Creating Decision Tables;)</a:t>
            </a:r>
            <a:endParaRPr lang="en-US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endParaRPr lang="en-US" altLang="en-US" dirty="0">
              <a:solidFill>
                <a:srgbClr val="7030A0"/>
              </a:solidFill>
            </a:endParaRP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altLang="en-US" dirty="0">
                <a:solidFill>
                  <a:srgbClr val="7030A0"/>
                </a:solidFill>
              </a:rPr>
              <a:t>Name the condition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7030A0"/>
                </a:solidFill>
              </a:rPr>
              <a:t>the values</a:t>
            </a:r>
            <a:r>
              <a:rPr lang="en-US" altLang="en-US" dirty="0"/>
              <a:t> that each condition can assume.</a:t>
            </a:r>
            <a:endParaRPr lang="en-US" altLang="en-US" dirty="0"/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altLang="en-US" dirty="0">
                <a:solidFill>
                  <a:srgbClr val="7030A0"/>
                </a:solidFill>
              </a:rPr>
              <a:t>Name all possible actions</a:t>
            </a:r>
            <a:r>
              <a:rPr lang="en-US" altLang="en-US" dirty="0"/>
              <a:t> that can occur.</a:t>
            </a:r>
            <a:endParaRPr lang="en-US" altLang="en-US" dirty="0"/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altLang="en-US" dirty="0">
                <a:solidFill>
                  <a:srgbClr val="7030A0"/>
                </a:solidFill>
              </a:rPr>
              <a:t>List all possible rules.</a:t>
            </a:r>
            <a:endParaRPr lang="en-US" altLang="en-US" dirty="0"/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altLang="en-US" dirty="0">
                <a:solidFill>
                  <a:srgbClr val="7030A0"/>
                </a:solidFill>
              </a:rPr>
              <a:t>Define the actions</a:t>
            </a:r>
            <a:r>
              <a:rPr lang="en-US" altLang="en-US" dirty="0"/>
              <a:t> for each rule.</a:t>
            </a:r>
            <a:endParaRPr lang="en-US" altLang="en-US" dirty="0"/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altLang="en-US" dirty="0"/>
              <a:t>Simplify the table.</a:t>
            </a:r>
            <a:endParaRPr lang="en-US" altLang="en-US" dirty="0"/>
          </a:p>
        </p:txBody>
      </p:sp>
    </p:spTree>
  </p:cSld>
  <p:clrMapOvr>
    <a:masterClrMapping/>
  </p:clrMapOvr>
  <p:transition advTm="75386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94211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94212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94213" name="Rectang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Modeling Logic with Decision Tables (Cont.)</a:t>
            </a:r>
            <a:endParaRPr lang="en-US" altLang="en-US" sz="4000" dirty="0">
              <a:solidFill>
                <a:srgbClr val="000000"/>
              </a:solidFill>
              <a:latin typeface="Geneva"/>
            </a:endParaRPr>
          </a:p>
        </p:txBody>
      </p:sp>
      <p:pic>
        <p:nvPicPr>
          <p:cNvPr id="94214" name="Picture 4" descr="FIG08_05"/>
          <p:cNvPicPr>
            <a:picLocks noChangeAspect="1"/>
          </p:cNvPicPr>
          <p:nvPr/>
        </p:nvPicPr>
        <p:blipFill>
          <a:blip r:embed="rId1"/>
          <a:srcRect t="11243"/>
          <a:stretch>
            <a:fillRect/>
          </a:stretch>
        </p:blipFill>
        <p:spPr>
          <a:xfrm>
            <a:off x="685800" y="1676400"/>
            <a:ext cx="7620000" cy="3609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4215" name="Rectangle 6"/>
          <p:cNvSpPr/>
          <p:nvPr/>
        </p:nvSpPr>
        <p:spPr>
          <a:xfrm>
            <a:off x="1219200" y="5297488"/>
            <a:ext cx="68580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7-19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Reduced decision table for payroll system example</a:t>
            </a:r>
            <a:endParaRPr lang="en-US" altLang="en-US" sz="1800" dirty="0"/>
          </a:p>
        </p:txBody>
      </p:sp>
    </p:spTree>
  </p:cSld>
  <p:clrMapOvr>
    <a:masterClrMapping/>
  </p:clrMapOvr>
  <p:transition advTm="95870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16387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16388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1638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Deliverables and Outcomes</a:t>
            </a:r>
            <a:endParaRPr lang="en-US" altLang="en-US" sz="4000" dirty="0"/>
          </a:p>
        </p:txBody>
      </p:sp>
      <p:sp>
        <p:nvSpPr>
          <p:cNvPr id="16390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291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sz="3600" dirty="0"/>
              <a:t>Context data flow diagram (DFD)</a:t>
            </a:r>
            <a:endParaRPr lang="en-US" altLang="en-US" sz="3600" dirty="0"/>
          </a:p>
          <a:p>
            <a:pPr lvl="1" eaLnBrk="1" hangingPunct="1"/>
            <a:r>
              <a:rPr lang="en-US" altLang="en-US" sz="3200" dirty="0"/>
              <a:t>Scope of system</a:t>
            </a:r>
            <a:endParaRPr lang="en-US" altLang="en-US" sz="3200" dirty="0"/>
          </a:p>
          <a:p>
            <a:pPr eaLnBrk="1" hangingPunct="1"/>
            <a:r>
              <a:rPr lang="en-US" altLang="en-US" sz="3600" dirty="0"/>
              <a:t>DFDs of current physical system</a:t>
            </a:r>
            <a:endParaRPr lang="en-US" altLang="en-US" sz="3600" dirty="0"/>
          </a:p>
          <a:p>
            <a:pPr lvl="1" eaLnBrk="1" hangingPunct="1"/>
            <a:r>
              <a:rPr lang="en-US" altLang="en-US" sz="3200" dirty="0"/>
              <a:t>Adequate detail only</a:t>
            </a:r>
            <a:endParaRPr lang="en-US" altLang="en-US" sz="3200" dirty="0"/>
          </a:p>
          <a:p>
            <a:pPr eaLnBrk="1" hangingPunct="1"/>
            <a:r>
              <a:rPr lang="en-US" altLang="en-US" sz="3600" dirty="0"/>
              <a:t>DFDs of current logical system</a:t>
            </a:r>
            <a:endParaRPr lang="en-US" altLang="en-US" sz="3600" dirty="0"/>
          </a:p>
          <a:p>
            <a:pPr lvl="1" eaLnBrk="1" hangingPunct="1"/>
            <a:r>
              <a:rPr lang="en-US" altLang="en-US" sz="3200" dirty="0"/>
              <a:t>Enables analysts to understand current system</a:t>
            </a:r>
            <a:endParaRPr lang="en-US" altLang="en-US" sz="3200" dirty="0"/>
          </a:p>
        </p:txBody>
      </p:sp>
    </p:spTree>
  </p:cSld>
  <p:clrMapOvr>
    <a:masterClrMapping/>
  </p:clrMapOvr>
  <p:transition advTm="670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18435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18436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18437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sz="4000" dirty="0"/>
              <a:t>Deliverables and Outcomes (Cont.)</a:t>
            </a:r>
            <a:endParaRPr lang="en-US" altLang="en-US" sz="4000" dirty="0"/>
          </a:p>
        </p:txBody>
      </p:sp>
      <p:sp>
        <p:nvSpPr>
          <p:cNvPr id="18438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sz="3600" dirty="0"/>
              <a:t>DFDs of new logical system</a:t>
            </a:r>
            <a:endParaRPr lang="en-US" altLang="en-US" sz="3600" dirty="0"/>
          </a:p>
          <a:p>
            <a:pPr lvl="1" eaLnBrk="1" hangingPunct="1"/>
            <a:r>
              <a:rPr lang="en-US" altLang="en-US" sz="3200" dirty="0"/>
              <a:t>Technology independent</a:t>
            </a:r>
            <a:endParaRPr lang="en-US" altLang="en-US" sz="3200" dirty="0"/>
          </a:p>
          <a:p>
            <a:pPr lvl="1" eaLnBrk="1" hangingPunct="1"/>
            <a:r>
              <a:rPr lang="en-US" altLang="en-US" sz="3200" dirty="0"/>
              <a:t>Show </a:t>
            </a:r>
            <a:r>
              <a:rPr lang="en-US" altLang="en-US" sz="3200" dirty="0">
                <a:solidFill>
                  <a:srgbClr val="FF0000"/>
                </a:solidFill>
              </a:rPr>
              <a:t>data flows</a:t>
            </a:r>
            <a:r>
              <a:rPr lang="en-US" altLang="en-US" sz="3200" dirty="0"/>
              <a:t>, </a:t>
            </a:r>
            <a:r>
              <a:rPr lang="en-US" altLang="en-US" sz="3200" dirty="0">
                <a:solidFill>
                  <a:srgbClr val="FF0000"/>
                </a:solidFill>
              </a:rPr>
              <a:t>structure</a:t>
            </a:r>
            <a:r>
              <a:rPr lang="en-US" altLang="en-US" sz="3200" dirty="0"/>
              <a:t>, and </a:t>
            </a:r>
            <a:r>
              <a:rPr lang="en-US" altLang="en-US" sz="3200" dirty="0">
                <a:solidFill>
                  <a:srgbClr val="FF0000"/>
                </a:solidFill>
              </a:rPr>
              <a:t>functional requirements</a:t>
            </a:r>
            <a:r>
              <a:rPr lang="en-US" altLang="en-US" sz="3200" dirty="0"/>
              <a:t> of new system</a:t>
            </a:r>
            <a:endParaRPr lang="en-US" altLang="en-US" sz="3200" dirty="0"/>
          </a:p>
          <a:p>
            <a:pPr eaLnBrk="1" hangingPunct="1"/>
            <a:r>
              <a:rPr lang="en-US" altLang="en-US" sz="3600" dirty="0"/>
              <a:t>Thorough description of </a:t>
            </a:r>
            <a:r>
              <a:rPr lang="en-US" altLang="en-US" sz="3600" dirty="0">
                <a:solidFill>
                  <a:srgbClr val="FF0000"/>
                </a:solidFill>
              </a:rPr>
              <a:t>each </a:t>
            </a:r>
            <a:r>
              <a:rPr lang="en-US" altLang="en-US" sz="3600" dirty="0"/>
              <a:t>DFD component</a:t>
            </a:r>
            <a:endParaRPr lang="en-US" altLang="en-US" sz="3600" dirty="0"/>
          </a:p>
        </p:txBody>
      </p:sp>
    </p:spTree>
  </p:cSld>
  <p:clrMapOvr>
    <a:masterClrMapping/>
  </p:clrMapOvr>
  <p:transition advTm="13373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20483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20484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20485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Data Flow Diagramming </a:t>
            </a:r>
            <a:r>
              <a:rPr lang="en-US" altLang="en-US" dirty="0">
                <a:solidFill>
                  <a:schemeClr val="tx1"/>
                </a:solidFill>
              </a:rPr>
              <a:t>Mechanics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20486" name="Rectangle 3"/>
          <p:cNvSpPr>
            <a:spLocks noGrp="1"/>
          </p:cNvSpPr>
          <p:nvPr>
            <p:ph idx="1"/>
          </p:nvPr>
        </p:nvSpPr>
        <p:spPr>
          <a:xfrm>
            <a:off x="236855" y="1981200"/>
            <a:ext cx="8609965" cy="425132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Represent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both </a:t>
            </a:r>
            <a:r>
              <a:rPr lang="en-US" altLang="en-US" dirty="0"/>
              <a:t>physical and logical information systems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Only four</a:t>
            </a:r>
            <a:r>
              <a:rPr lang="en-US" altLang="en-US" dirty="0"/>
              <a:t> symbols are used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Useful for</a:t>
            </a:r>
            <a:r>
              <a:rPr lang="en-US" altLang="en-US" dirty="0"/>
              <a:t> depicting purely logical info flows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DFD’s that detail physical systems</a:t>
            </a:r>
            <a:r>
              <a:rPr lang="en-US" altLang="en-US" dirty="0"/>
              <a:t> differs from </a:t>
            </a:r>
            <a:r>
              <a:rPr lang="en-US" altLang="en-US" dirty="0">
                <a:solidFill>
                  <a:srgbClr val="FF0000"/>
                </a:solidFill>
              </a:rPr>
              <a:t>system flow chart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that depict detail of</a:t>
            </a:r>
            <a:r>
              <a:rPr lang="en-US" altLang="en-US" dirty="0"/>
              <a:t> physical computing equipment</a:t>
            </a:r>
            <a:endParaRPr lang="en-US" altLang="en-US" dirty="0"/>
          </a:p>
        </p:txBody>
      </p:sp>
    </p:spTree>
  </p:cSld>
  <p:clrMapOvr>
    <a:masterClrMapping/>
  </p:clrMapOvr>
  <p:transition advTm="2487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22531" name="Slide Number Placeholder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22532" name="Date Placeholder 4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22533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Definitions and Symbols</a:t>
            </a:r>
            <a:endParaRPr lang="en-US" altLang="en-US" dirty="0"/>
          </a:p>
        </p:txBody>
      </p:sp>
      <p:pic>
        <p:nvPicPr>
          <p:cNvPr id="22534" name="Picture 6" descr="Noname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1685925"/>
            <a:ext cx="4800600" cy="4410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5" name="Rectangle 7"/>
          <p:cNvSpPr/>
          <p:nvPr/>
        </p:nvSpPr>
        <p:spPr>
          <a:xfrm>
            <a:off x="5791200" y="2971800"/>
            <a:ext cx="2819400" cy="1477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FIGURE 7-2</a:t>
            </a:r>
            <a:endParaRPr lang="en-US" altLang="en-US" sz="1800" b="1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Comparison of DeMarco and Yourdon</a:t>
            </a:r>
            <a:endParaRPr lang="en-US" altLang="en-US" sz="1800" dirty="0"/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and Gane and Sarson DFD symbol sets</a:t>
            </a:r>
            <a:endParaRPr lang="en-US" altLang="en-US" sz="1800" dirty="0"/>
          </a:p>
        </p:txBody>
      </p:sp>
    </p:spTree>
  </p:cSld>
  <p:clrMapOvr>
    <a:masterClrMapping/>
  </p:clrMapOvr>
  <p:transition advTm="35196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24579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24580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  <p:sp>
        <p:nvSpPr>
          <p:cNvPr id="24581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Definitions and Symbols (Cont.)</a:t>
            </a:r>
            <a:endParaRPr lang="en-US" altLang="en-US" dirty="0"/>
          </a:p>
        </p:txBody>
      </p:sp>
      <p:sp>
        <p:nvSpPr>
          <p:cNvPr id="24582" name="Rectangle 3"/>
          <p:cNvSpPr>
            <a:spLocks noGrp="1"/>
          </p:cNvSpPr>
          <p:nvPr>
            <p:ph idx="1"/>
          </p:nvPr>
        </p:nvSpPr>
        <p:spPr>
          <a:xfrm>
            <a:off x="358140" y="1981200"/>
            <a:ext cx="8564880" cy="443357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sz="2800" b="1" dirty="0"/>
              <a:t>Process</a:t>
            </a:r>
            <a:r>
              <a:rPr lang="en-US" altLang="en-US" sz="2800" dirty="0"/>
              <a:t>: work or actions performed on data </a:t>
            </a:r>
            <a:r>
              <a:rPr lang="en-US" altLang="en-US" sz="2800" dirty="0">
                <a:solidFill>
                  <a:srgbClr val="FF0000"/>
                </a:solidFill>
              </a:rPr>
              <a:t>(inside the system)</a:t>
            </a:r>
            <a:endParaRPr lang="en-US" altLang="en-US" sz="2800" dirty="0"/>
          </a:p>
          <a:p>
            <a:pPr eaLnBrk="1" hangingPunct="1"/>
            <a:endParaRPr lang="en-US" altLang="en-US" sz="2800" b="1" dirty="0"/>
          </a:p>
          <a:p>
            <a:pPr eaLnBrk="1" hangingPunct="1"/>
            <a:r>
              <a:rPr lang="en-US" altLang="en-US" sz="2800" b="1" dirty="0"/>
              <a:t>Data store</a:t>
            </a:r>
            <a:r>
              <a:rPr lang="en-US" altLang="en-US" sz="2800" dirty="0"/>
              <a:t>: data at rest </a:t>
            </a:r>
            <a:r>
              <a:rPr lang="en-US" altLang="en-US" sz="2800" dirty="0">
                <a:solidFill>
                  <a:srgbClr val="FF0000"/>
                </a:solidFill>
              </a:rPr>
              <a:t>(inside the system)</a:t>
            </a:r>
            <a:endParaRPr lang="en-US" altLang="en-US" sz="2800" dirty="0"/>
          </a:p>
          <a:p>
            <a:pPr marL="0" indent="0" eaLnBrk="1" hangingPunct="1">
              <a:buNone/>
            </a:pPr>
            <a:endParaRPr lang="en-US" altLang="en-US" sz="2800" dirty="0"/>
          </a:p>
          <a:p>
            <a:pPr eaLnBrk="1" hangingPunct="1"/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Source</a:t>
            </a:r>
            <a:r>
              <a:rPr lang="en-US" altLang="en-US" sz="2800" b="1" dirty="0">
                <a:sym typeface="+mn-ea"/>
              </a:rPr>
              <a:t>/</a:t>
            </a:r>
            <a:r>
              <a:rPr lang="en-US" altLang="en-US" sz="2800" b="1" dirty="0">
                <a:gradFill>
                  <a:gsLst>
                    <a:gs pos="0">
                      <a:srgbClr val="9EE256"/>
                    </a:gs>
                    <a:gs pos="100000">
                      <a:srgbClr val="52762D"/>
                    </a:gs>
                  </a:gsLst>
                  <a:lin scaled="0"/>
                </a:gradFill>
                <a:sym typeface="+mn-ea"/>
              </a:rPr>
              <a:t>sink</a:t>
            </a:r>
            <a:r>
              <a:rPr lang="en-US" altLang="en-US" sz="2800" dirty="0">
                <a:sym typeface="+mn-ea"/>
              </a:rPr>
              <a:t>: external entity that is 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origin </a:t>
            </a:r>
            <a:r>
              <a:rPr lang="en-US" altLang="en-US" sz="2800" dirty="0">
                <a:sym typeface="+mn-ea"/>
              </a:rPr>
              <a:t>or </a:t>
            </a:r>
            <a:r>
              <a:rPr lang="en-US" altLang="en-US" sz="2800" b="1" dirty="0">
                <a:gradFill>
                  <a:gsLst>
                    <a:gs pos="0">
                      <a:srgbClr val="9EE256"/>
                    </a:gs>
                    <a:gs pos="100000">
                      <a:srgbClr val="52762D"/>
                    </a:gs>
                  </a:gsLst>
                  <a:lin scaled="0"/>
                </a:gradFill>
                <a:sym typeface="+mn-ea"/>
              </a:rPr>
              <a:t>destination </a:t>
            </a:r>
            <a:r>
              <a:rPr lang="en-US" altLang="en-US" sz="2800" dirty="0">
                <a:sym typeface="+mn-ea"/>
              </a:rPr>
              <a:t>of data </a:t>
            </a:r>
            <a:r>
              <a:rPr lang="en-US" altLang="en-US" sz="2800" dirty="0">
                <a:solidFill>
                  <a:srgbClr val="FF0000"/>
                </a:solidFill>
                <a:sym typeface="+mn-ea"/>
              </a:rPr>
              <a:t>(outside the system)</a:t>
            </a:r>
            <a:endParaRPr lang="en-US" altLang="en-US" sz="2800" dirty="0"/>
          </a:p>
          <a:p>
            <a:pPr eaLnBrk="1" hangingPunct="1"/>
            <a:endParaRPr lang="en-US" altLang="en-US" sz="2800" b="1" dirty="0">
              <a:sym typeface="+mn-ea"/>
            </a:endParaRPr>
          </a:p>
          <a:p>
            <a:pPr eaLnBrk="1" hangingPunct="1"/>
            <a:r>
              <a:rPr lang="en-US" altLang="en-US" sz="2800" b="1" dirty="0">
                <a:sym typeface="+mn-ea"/>
              </a:rPr>
              <a:t>Data flow</a:t>
            </a:r>
            <a:r>
              <a:rPr lang="en-US" altLang="en-US" sz="2800" dirty="0">
                <a:sym typeface="+mn-ea"/>
              </a:rPr>
              <a:t>: arrows depicting movement of data</a:t>
            </a:r>
            <a:endParaRPr lang="en-US" altLang="en-US" sz="2800" dirty="0">
              <a:sym typeface="+mn-ea"/>
            </a:endParaRPr>
          </a:p>
        </p:txBody>
      </p:sp>
    </p:spTree>
  </p:cSld>
  <p:clrMapOvr>
    <a:masterClrMapping/>
  </p:clrMapOvr>
  <p:transition advTm="1300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 txBox="1">
            <a:spLocks noGrp="1"/>
          </p:cNvSpPr>
          <p:nvPr>
            <p:ph type="ftr" sz="quarter" idx="10"/>
          </p:nvPr>
        </p:nvSpPr>
        <p:spPr/>
        <p:txBody>
          <a:bodyPr anchor="b" anchorCtr="0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© 2011 Pearson Education, Inc. Publishing as Prentice Hall</a:t>
            </a:r>
            <a:endParaRPr lang="en-US" altLang="en-US" sz="1200" dirty="0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n-US" dirty="0"/>
              <a:t>Developing DFDs</a:t>
            </a:r>
            <a:endParaRPr lang="en-US" altLang="en-US" dirty="0"/>
          </a:p>
        </p:txBody>
      </p:sp>
      <p:sp>
        <p:nvSpPr>
          <p:cNvPr id="28676" name="Content Placeholder 2"/>
          <p:cNvSpPr>
            <a:spLocks noGrp="1"/>
          </p:cNvSpPr>
          <p:nvPr>
            <p:ph idx="1"/>
          </p:nvPr>
        </p:nvSpPr>
        <p:spPr>
          <a:xfrm>
            <a:off x="457835" y="1621155"/>
            <a:ext cx="8228965" cy="469392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en-US" b="1" dirty="0"/>
              <a:t>Context diagram </a:t>
            </a:r>
            <a:r>
              <a:rPr lang="en-US" altLang="en-US" dirty="0"/>
              <a:t>is an </a:t>
            </a:r>
            <a:r>
              <a:rPr lang="en-US" altLang="en-US" dirty="0">
                <a:solidFill>
                  <a:srgbClr val="FF0000"/>
                </a:solidFill>
              </a:rPr>
              <a:t>overview</a:t>
            </a:r>
            <a:r>
              <a:rPr lang="en-US" altLang="en-US" dirty="0"/>
              <a:t> of an organizational system </a:t>
            </a:r>
            <a:endParaRPr lang="en-US" altLang="en-US" dirty="0"/>
          </a:p>
          <a:p>
            <a:pPr eaLnBrk="1" hangingPunct="1"/>
            <a:r>
              <a:rPr lang="en-US" altLang="en-US" b="1" dirty="0">
                <a:solidFill>
                  <a:schemeClr val="tx1"/>
                </a:solidFill>
              </a:rPr>
              <a:t>that shows: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endParaRPr lang="en-US" altLang="en-US" dirty="0"/>
          </a:p>
          <a:p>
            <a:pPr marL="971550" lvl="1" indent="-514350" eaLnBrk="1" hangingPunct="1">
              <a:buAutoNum type="arabicPeriod"/>
            </a:pPr>
            <a:r>
              <a:rPr lang="en-US" altLang="en-US" dirty="0">
                <a:solidFill>
                  <a:schemeClr val="tx1"/>
                </a:solidFill>
              </a:rPr>
              <a:t>the system boundaries.</a:t>
            </a:r>
            <a:endParaRPr lang="en-US" altLang="en-US" dirty="0">
              <a:solidFill>
                <a:schemeClr val="tx1"/>
              </a:solidFill>
            </a:endParaRPr>
          </a:p>
          <a:p>
            <a:pPr marL="971550" lvl="1" indent="-514350" eaLnBrk="1" hangingPunct="1">
              <a:buAutoNum type="arabicPeriod"/>
            </a:pPr>
            <a:r>
              <a:rPr lang="en-US" altLang="en-US" dirty="0">
                <a:solidFill>
                  <a:schemeClr val="tx1"/>
                </a:solidFill>
              </a:rPr>
              <a:t>external entities that interact with the system.</a:t>
            </a:r>
            <a:endParaRPr lang="en-US" altLang="en-US" dirty="0">
              <a:solidFill>
                <a:schemeClr val="tx1"/>
              </a:solidFill>
            </a:endParaRPr>
          </a:p>
          <a:p>
            <a:pPr marL="971550" lvl="1" indent="-514350" eaLnBrk="1" hangingPunct="1">
              <a:buAutoNum type="arabicPeriod"/>
            </a:pPr>
            <a:r>
              <a:rPr lang="en-US" altLang="en-US" dirty="0">
                <a:solidFill>
                  <a:schemeClr val="tx1"/>
                </a:solidFill>
              </a:rPr>
              <a:t>major information flows between the entities and the system.</a:t>
            </a:r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b="1" dirty="0">
                <a:solidFill>
                  <a:schemeClr val="tx1"/>
                </a:solidFill>
              </a:rPr>
              <a:t>Note: </a:t>
            </a:r>
            <a:r>
              <a:rPr lang="en-US" altLang="en-US" dirty="0"/>
              <a:t>only one process symbol, and no data stores shown</a:t>
            </a:r>
            <a:endParaRPr lang="en-US" altLang="en-US" dirty="0"/>
          </a:p>
        </p:txBody>
      </p:sp>
      <p:sp>
        <p:nvSpPr>
          <p:cNvPr id="28677" name="Slide Number Placeholder 4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latin typeface="Arial Black" panose="020B0A04020102020204" pitchFamily="34" charset="0"/>
              </a:rPr>
            </a:fld>
            <a:endParaRPr lang="en-US" altLang="en-US" sz="1200" dirty="0">
              <a:latin typeface="Arial Black" panose="020B0A04020102020204" pitchFamily="34" charset="0"/>
            </a:endParaRPr>
          </a:p>
        </p:txBody>
      </p:sp>
      <p:sp>
        <p:nvSpPr>
          <p:cNvPr id="28678" name="Date Placeholder 5"/>
          <p:cNvSpPr txBox="1">
            <a:spLocks noGrp="1"/>
          </p:cNvSpPr>
          <p:nvPr>
            <p:ph type="dt" sz="half" idx="12"/>
          </p:nvPr>
        </p:nvSpPr>
        <p:spPr/>
        <p:txBody>
          <a:bodyPr anchor="b" anchorCtr="0"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/>
              <a:t>Chapter 7</a:t>
            </a:r>
            <a:endParaRPr lang="en-US" altLang="en-US" sz="1200" dirty="0"/>
          </a:p>
        </p:txBody>
      </p:sp>
    </p:spTree>
  </p:cSld>
  <p:clrMapOvr>
    <a:masterClrMapping/>
  </p:clrMapOvr>
  <p:transition advTm="31538">
    <p:zoom/>
  </p:transition>
</p:sld>
</file>

<file path=ppt/theme/theme1.xml><?xml version="1.0" encoding="utf-8"?>
<a:theme xmlns:a="http://schemas.openxmlformats.org/drawingml/2006/main" name="Pixel">
  <a:themeElements>
    <a:clrScheme name="Pixel 11">
      <a:dk1>
        <a:srgbClr val="000000"/>
      </a:dk1>
      <a:lt1>
        <a:srgbClr val="FFFFFF"/>
      </a:lt1>
      <a:dk2>
        <a:srgbClr val="000000"/>
      </a:dk2>
      <a:lt2>
        <a:srgbClr val="779F92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10771</Words>
  <Application>WPS Presentation</Application>
  <PresentationFormat>On-screen Show (4:3)</PresentationFormat>
  <Paragraphs>479</Paragraphs>
  <Slides>38</Slides>
  <Notes>48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9" baseType="lpstr">
      <vt:lpstr>Arial</vt:lpstr>
      <vt:lpstr>SimSun</vt:lpstr>
      <vt:lpstr>Wingdings</vt:lpstr>
      <vt:lpstr>Arial Black</vt:lpstr>
      <vt:lpstr>Times New Roman</vt:lpstr>
      <vt:lpstr>Tahoma</vt:lpstr>
      <vt:lpstr>Microsoft YaHei</vt:lpstr>
      <vt:lpstr>Arial Unicode MS</vt:lpstr>
      <vt:lpstr>Geneva</vt:lpstr>
      <vt:lpstr>Segoe Print</vt:lpstr>
      <vt:lpstr>Pixel</vt:lpstr>
      <vt:lpstr>PowerPoint 演示文稿</vt:lpstr>
      <vt:lpstr>Process Modeling</vt:lpstr>
      <vt:lpstr>Process Modeling (Cont.)</vt:lpstr>
      <vt:lpstr>Deliverables and Outcomes</vt:lpstr>
      <vt:lpstr>Deliverables and Outcomes (Cont.)</vt:lpstr>
      <vt:lpstr>Data Flow Diagramming Mechanics</vt:lpstr>
      <vt:lpstr>Definitions and Symbols</vt:lpstr>
      <vt:lpstr>Definitions and Symbols (Cont.)</vt:lpstr>
      <vt:lpstr>Developing DFDs</vt:lpstr>
      <vt:lpstr>Context Diagram</vt:lpstr>
      <vt:lpstr>Developing DFDs (Cont.)</vt:lpstr>
      <vt:lpstr>Level-0 Diagram</vt:lpstr>
      <vt:lpstr>Data Flow Diagramming Rules</vt:lpstr>
      <vt:lpstr>Data Flow Diagramming Rules (Cont.)</vt:lpstr>
      <vt:lpstr>Data Flow Diagramming Rules (Cont.)</vt:lpstr>
      <vt:lpstr>PowerPoint 演示文稿</vt:lpstr>
      <vt:lpstr>Decomposition of DFDs</vt:lpstr>
      <vt:lpstr>Decomposition of DFDs (Cont.)</vt:lpstr>
      <vt:lpstr>Level-1 DFD</vt:lpstr>
      <vt:lpstr>Level-n DFD</vt:lpstr>
      <vt:lpstr>Balancing DFDs</vt:lpstr>
      <vt:lpstr>Balancing DFDs (Cont.)</vt:lpstr>
      <vt:lpstr>Balancing DFDs (Cont.)</vt:lpstr>
      <vt:lpstr>Balancing DFDs (Cont.)</vt:lpstr>
      <vt:lpstr>Balancing DFDs (Cont.)</vt:lpstr>
      <vt:lpstr>Balancing DFDs: More DFD Rules</vt:lpstr>
      <vt:lpstr>Four Different Types of DFDs</vt:lpstr>
      <vt:lpstr>Four Different Types of DFDs (Cont.)</vt:lpstr>
      <vt:lpstr>Guidelines for Drawing DFDs</vt:lpstr>
      <vt:lpstr>Guidelines for Drawing DFDs (Cont.)</vt:lpstr>
      <vt:lpstr>Guidelines for Drawing DFDs (Cont.)</vt:lpstr>
      <vt:lpstr>Guidelines for Drawing DFDs (Cont.) Rules for stopping decomposition</vt:lpstr>
      <vt:lpstr>Using DFDs as Analysis Tools</vt:lpstr>
      <vt:lpstr>Modeling Logic with Decision Tables</vt:lpstr>
      <vt:lpstr>Modeling Logic with Decision Tables (Cont.)</vt:lpstr>
      <vt:lpstr>Modeling Logic with Decision Tables (Cont.)</vt:lpstr>
      <vt:lpstr>Modeling Logic with Decision Tables (Cont.)</vt:lpstr>
      <vt:lpstr>Modeling Logic with Decision Tables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Systems Analysis and Design Ch1</dc:title>
  <dc:creator>Mike Mitri</dc:creator>
  <cp:lastModifiedBy>DELL</cp:lastModifiedBy>
  <cp:revision>379</cp:revision>
  <dcterms:created xsi:type="dcterms:W3CDTF">2000-04-11T00:26:00Z</dcterms:created>
  <dcterms:modified xsi:type="dcterms:W3CDTF">2024-06-03T19:39:03Z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6538C8811A274B28B9A93090D8555ED3_13</vt:lpwstr>
  </property>
  <property fmtid="{D5CDD505-2E9C-101B-9397-08002B2CF9AE}" pid="3" name="KSOProductBuildVer">
    <vt:lpwstr>1033-12.2.0.16909</vt:lpwstr>
  </property>
</Properties>
</file>